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635" r:id="rId3"/>
    <p:sldId id="640" r:id="rId4"/>
    <p:sldId id="698" r:id="rId5"/>
    <p:sldId id="711" r:id="rId6"/>
    <p:sldId id="712" r:id="rId7"/>
    <p:sldId id="636" r:id="rId8"/>
    <p:sldId id="710" r:id="rId9"/>
    <p:sldId id="637" r:id="rId10"/>
    <p:sldId id="657" r:id="rId11"/>
    <p:sldId id="638" r:id="rId12"/>
    <p:sldId id="701" r:id="rId13"/>
    <p:sldId id="706" r:id="rId14"/>
    <p:sldId id="704" r:id="rId15"/>
    <p:sldId id="659" r:id="rId16"/>
    <p:sldId id="656" r:id="rId17"/>
    <p:sldId id="415" r:id="rId18"/>
    <p:sldId id="614" r:id="rId19"/>
    <p:sldId id="615" r:id="rId20"/>
    <p:sldId id="691" r:id="rId21"/>
    <p:sldId id="692" r:id="rId22"/>
    <p:sldId id="695" r:id="rId23"/>
    <p:sldId id="618" r:id="rId24"/>
    <p:sldId id="619" r:id="rId25"/>
    <p:sldId id="644" r:id="rId26"/>
    <p:sldId id="645" r:id="rId27"/>
    <p:sldId id="646" r:id="rId28"/>
    <p:sldId id="647" r:id="rId29"/>
    <p:sldId id="648" r:id="rId30"/>
    <p:sldId id="620" r:id="rId31"/>
    <p:sldId id="625" r:id="rId32"/>
    <p:sldId id="621" r:id="rId33"/>
    <p:sldId id="626" r:id="rId34"/>
    <p:sldId id="622" r:id="rId35"/>
    <p:sldId id="623" r:id="rId36"/>
    <p:sldId id="624" r:id="rId37"/>
    <p:sldId id="627" r:id="rId38"/>
    <p:sldId id="713" r:id="rId39"/>
    <p:sldId id="649" r:id="rId40"/>
    <p:sldId id="650" r:id="rId41"/>
    <p:sldId id="651" r:id="rId42"/>
    <p:sldId id="708" r:id="rId43"/>
    <p:sldId id="709" r:id="rId44"/>
    <p:sldId id="652" r:id="rId45"/>
    <p:sldId id="653" r:id="rId46"/>
    <p:sldId id="703" r:id="rId47"/>
    <p:sldId id="660" r:id="rId48"/>
    <p:sldId id="661" r:id="rId49"/>
    <p:sldId id="491" r:id="rId50"/>
    <p:sldId id="663" r:id="rId51"/>
    <p:sldId id="662" r:id="rId52"/>
    <p:sldId id="664" r:id="rId53"/>
    <p:sldId id="665" r:id="rId54"/>
    <p:sldId id="666" r:id="rId55"/>
    <p:sldId id="669" r:id="rId56"/>
    <p:sldId id="670" r:id="rId57"/>
    <p:sldId id="671" r:id="rId58"/>
    <p:sldId id="693" r:id="rId59"/>
    <p:sldId id="694" r:id="rId60"/>
    <p:sldId id="678" r:id="rId61"/>
    <p:sldId id="679" r:id="rId62"/>
    <p:sldId id="680" r:id="rId63"/>
    <p:sldId id="681" r:id="rId64"/>
    <p:sldId id="682" r:id="rId65"/>
    <p:sldId id="683" r:id="rId66"/>
    <p:sldId id="684" r:id="rId67"/>
    <p:sldId id="685" r:id="rId68"/>
    <p:sldId id="687" r:id="rId69"/>
    <p:sldId id="688" r:id="rId70"/>
    <p:sldId id="689" r:id="rId71"/>
    <p:sldId id="690" r:id="rId72"/>
    <p:sldId id="658" r:id="rId73"/>
    <p:sldId id="696" r:id="rId74"/>
    <p:sldId id="697" r:id="rId75"/>
    <p:sldId id="418" r:id="rId7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789" autoAdjust="0"/>
  </p:normalViewPr>
  <p:slideViewPr>
    <p:cSldViewPr>
      <p:cViewPr varScale="1">
        <p:scale>
          <a:sx n="114" d="100"/>
          <a:sy n="114" d="100"/>
        </p:scale>
        <p:origin x="-15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57049C4F-4812-49FD-AEFF-7452B259797B}" type="datetimeFigureOut">
              <a:rPr lang="zh-CN" altLang="en-US"/>
              <a:pPr>
                <a:defRPr/>
              </a:pPr>
              <a:t>2017-11-20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3DBADE00-D6FC-40F6-A787-EE53DA60F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91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79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79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413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需要确认非法人登记信息录入具体事项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980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需要确认非法人登记信息录入具体事项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98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85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83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51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017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08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08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08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0" y="3019425"/>
            <a:ext cx="9144000" cy="696913"/>
            <a:chOff x="0" y="1902"/>
            <a:chExt cx="5760" cy="439"/>
          </a:xfrm>
        </p:grpSpPr>
        <p:sp>
          <p:nvSpPr>
            <p:cNvPr id="5" name="Rectangle 17"/>
            <p:cNvSpPr>
              <a:spLocks noChangeArrowheads="1"/>
            </p:cNvSpPr>
            <p:nvPr userDrawn="1"/>
          </p:nvSpPr>
          <p:spPr bwMode="gray">
            <a:xfrm>
              <a:off x="1066" y="1902"/>
              <a:ext cx="4694" cy="43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6" name="Rectangle 18"/>
            <p:cNvSpPr>
              <a:spLocks noChangeArrowheads="1"/>
            </p:cNvSpPr>
            <p:nvPr userDrawn="1"/>
          </p:nvSpPr>
          <p:spPr bwMode="gray">
            <a:xfrm>
              <a:off x="0" y="2242"/>
              <a:ext cx="1152" cy="9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057400" y="2987675"/>
            <a:ext cx="7086600" cy="685800"/>
          </a:xfrm>
        </p:spPr>
        <p:txBody>
          <a:bodyPr/>
          <a:lstStyle>
            <a:lvl1pPr algn="l">
              <a:defRPr sz="40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228600" y="4114800"/>
            <a:ext cx="8305800" cy="609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</p:spTree>
    <p:extLst>
      <p:ext uri="{BB962C8B-B14F-4D97-AF65-F5344CB8AC3E}">
        <p14:creationId xmlns:p14="http://schemas.microsoft.com/office/powerpoint/2010/main" val="2439484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4FAF3-39EA-4FD9-8642-B586948478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690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152400"/>
            <a:ext cx="2190750" cy="6248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419850" cy="6248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7DBEB-08D0-4632-A54A-AB6D4B576C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898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57325"/>
            <a:ext cx="8229600" cy="4943475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0FA4F-6121-48DE-994C-C4F9681681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9636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0" y="0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6" name="Image" r:id="rId3" imgW="9346032" imgH="1282540" progId="Photoshop.Image.6">
                  <p:embed/>
                </p:oleObj>
              </mc:Choice>
              <mc:Fallback>
                <p:oleObj name="Image" r:id="rId3" imgW="9346032" imgH="1282540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6"/>
          <p:cNvSpPr>
            <a:spLocks noChangeArrowheads="1"/>
          </p:cNvSpPr>
          <p:nvPr/>
        </p:nvSpPr>
        <p:spPr bwMode="black">
          <a:xfrm>
            <a:off x="0" y="962025"/>
            <a:ext cx="9144000" cy="3190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pic>
        <p:nvPicPr>
          <p:cNvPr id="6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469063"/>
            <a:ext cx="1439863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28F8-2CCE-4FE1-A8EB-7B977C7916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6893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2C022-1DAB-4A40-931A-4B3398FF33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8759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573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14C75-B1F0-466A-A858-E8B0C27342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689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1CE98-8B7F-4406-B34A-F49168F908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0071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3E3F9-092C-42F6-B195-F213B7CEAD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459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78885-7562-4AD0-93B3-81FF2F14D5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46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12B6A-BD3D-4E0B-8C5E-534BB1E654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65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2C2B3-AEA3-4897-A258-D4B3BCF6F3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577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0" y="0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8" name="Image" r:id="rId15" imgW="9346032" imgH="1282540" progId="Photoshop.Image.6">
                  <p:embed/>
                </p:oleObj>
              </mc:Choice>
              <mc:Fallback>
                <p:oleObj name="Image" r:id="rId15" imgW="9346032" imgH="1282540" progId="Photoshop.Image.6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16"/>
          <p:cNvSpPr>
            <a:spLocks noChangeArrowheads="1"/>
          </p:cNvSpPr>
          <p:nvPr/>
        </p:nvSpPr>
        <p:spPr bwMode="black">
          <a:xfrm>
            <a:off x="0" y="962025"/>
            <a:ext cx="9144000" cy="3190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573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228600" y="990600"/>
            <a:ext cx="23622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0" y="64484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27111C0-BF3D-4757-950F-21F97EA1FF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28600" y="152400"/>
            <a:ext cx="8763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2997200"/>
            <a:ext cx="7704856" cy="685800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</a:rPr>
              <a:t>中央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编办网上赋码和</a:t>
            </a:r>
            <a:r>
              <a:rPr lang="zh-CN" altLang="en-US" sz="2600" dirty="0" smtClean="0">
                <a:latin typeface="微软雅黑" pitchFamily="34" charset="-122"/>
                <a:ea typeface="微软雅黑" pitchFamily="34" charset="-122"/>
              </a:rPr>
              <a:t>事业单位登记管理系统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单机版</a:t>
            </a:r>
            <a:endParaRPr lang="en-US" altLang="zh-CN" sz="26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733256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269275" y="436510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赵晨</a:t>
            </a:r>
            <a:endParaRPr lang="en-US" altLang="zh-CN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页脚占位符 3"/>
          <p:cNvSpPr txBox="1">
            <a:spLocks/>
          </p:cNvSpPr>
          <p:nvPr/>
        </p:nvSpPr>
        <p:spPr bwMode="auto">
          <a:xfrm>
            <a:off x="7046913" y="6381750"/>
            <a:ext cx="2133600" cy="2444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mtClean="0"/>
              <a:t>   </a:t>
            </a:r>
          </a:p>
          <a:p>
            <a:r>
              <a:rPr lang="en-US" altLang="zh-CN" smtClean="0"/>
              <a:t>   </a:t>
            </a:r>
            <a:endParaRPr lang="en-US" altLang="zh-CN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228600" y="990600"/>
            <a:ext cx="2362200" cy="3206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37891" name="Picture 3" descr="C:\Users\stevenzhao\Desktop\事业登记系统流程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1340768"/>
            <a:ext cx="568642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41166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gray">
          <a:xfrm>
            <a:off x="2915816" y="4469234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76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78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79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1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0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86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35"/>
          <p:cNvGrpSpPr>
            <a:grpSpLocks/>
          </p:cNvGrpSpPr>
          <p:nvPr/>
        </p:nvGrpSpPr>
        <p:grpSpPr bwMode="auto">
          <a:xfrm>
            <a:off x="2969568" y="3676005"/>
            <a:ext cx="469900" cy="473075"/>
            <a:chOff x="2900737" y="1484782"/>
            <a:chExt cx="533400" cy="522979"/>
          </a:xfrm>
        </p:grpSpPr>
        <p:grpSp>
          <p:nvGrpSpPr>
            <p:cNvPr id="8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3676006" y="4541838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操作示例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144"/>
          <p:cNvGrpSpPr>
            <a:grpSpLocks/>
          </p:cNvGrpSpPr>
          <p:nvPr/>
        </p:nvGrpSpPr>
        <p:grpSpPr bwMode="auto">
          <a:xfrm>
            <a:off x="2969568" y="2813497"/>
            <a:ext cx="469900" cy="471487"/>
            <a:chOff x="2900737" y="1484782"/>
            <a:chExt cx="533400" cy="522979"/>
          </a:xfrm>
        </p:grpSpPr>
        <p:grpSp>
          <p:nvGrpSpPr>
            <p:cNvPr id="9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28134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系统环境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70"/>
          <p:cNvSpPr txBox="1">
            <a:spLocks noChangeArrowheads="1"/>
          </p:cNvSpPr>
          <p:nvPr/>
        </p:nvSpPr>
        <p:spPr bwMode="gray">
          <a:xfrm>
            <a:off x="3036466" y="4548609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4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06" name="Text Box 63"/>
          <p:cNvSpPr txBox="1">
            <a:spLocks noChangeArrowheads="1"/>
          </p:cNvSpPr>
          <p:nvPr/>
        </p:nvSpPr>
        <p:spPr bwMode="gray">
          <a:xfrm>
            <a:off x="3676006" y="3675782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62"/>
          <p:cNvGrpSpPr>
            <a:grpSpLocks/>
          </p:cNvGrpSpPr>
          <p:nvPr/>
        </p:nvGrpSpPr>
        <p:grpSpPr bwMode="auto">
          <a:xfrm>
            <a:off x="2969568" y="5404197"/>
            <a:ext cx="469900" cy="473075"/>
            <a:chOff x="2900737" y="1484782"/>
            <a:chExt cx="533400" cy="522979"/>
          </a:xfrm>
        </p:grpSpPr>
        <p:grpSp>
          <p:nvGrpSpPr>
            <p:cNvPr id="10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15" name="Text Box 63"/>
          <p:cNvSpPr txBox="1">
            <a:spLocks noChangeArrowheads="1"/>
          </p:cNvSpPr>
          <p:nvPr/>
        </p:nvSpPr>
        <p:spPr bwMode="gray">
          <a:xfrm>
            <a:off x="3676006" y="54041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3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登录系统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1340768"/>
            <a:ext cx="7275513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936155" y="5877272"/>
            <a:ext cx="7272808" cy="432048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Blip>
                <a:blip r:embed="rId3"/>
              </a:buBlip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请注意</a:t>
            </a:r>
            <a:r>
              <a:rPr kumimoji="1" lang="zh-CN" altLang="en-US" dirty="0">
                <a:solidFill>
                  <a:srgbClr val="333399"/>
                </a:solidFill>
                <a:latin typeface="宋体" panose="02010600030101010101" pitchFamily="2" charset="-122"/>
              </a:rPr>
              <a:t>：点击桌面程序快捷方式，或者打开程序所在文件夹点击</a:t>
            </a: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程序</a:t>
            </a:r>
            <a:endParaRPr kumimoji="1" lang="ko-KR" altLang="zh-CN" dirty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705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添加用户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62088"/>
            <a:ext cx="8837613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18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添加用户 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26421"/>
            <a:ext cx="1400812" cy="182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52332" y="4626421"/>
            <a:ext cx="73121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    不能在初始用户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</a:rPr>
              <a:t>admin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下进行登记操作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，否则会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导致统一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社会信用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代码的区划出现错误。各省级登记管理机关必须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在本区划下建立用户，并使用新建用户进行登记操作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en-GB" altLang="zh-CN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9036495" cy="335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00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菜单总览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  <a:p>
            <a:pPr>
              <a:defRPr/>
            </a:pPr>
            <a:endParaRPr lang="en-US" altLang="zh-CN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99493"/>
            <a:ext cx="199072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539552" y="1916832"/>
            <a:ext cx="504056" cy="4032448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事业单位登记管理菜单总览</a:t>
            </a:r>
            <a:endParaRPr lang="en-US" altLang="zh-CN" sz="20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7812360" y="1844824"/>
            <a:ext cx="504056" cy="4032448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党群机关管理菜单总览</a:t>
            </a:r>
            <a:endParaRPr lang="en-US" altLang="zh-CN" sz="20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直线 4"/>
          <p:cNvSpPr>
            <a:spLocks noChangeShapeType="1"/>
          </p:cNvSpPr>
          <p:nvPr/>
        </p:nvSpPr>
        <p:spPr bwMode="auto">
          <a:xfrm>
            <a:off x="7210797" y="3651406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椭圆 26"/>
          <p:cNvSpPr>
            <a:spLocks noChangeArrowheads="1"/>
          </p:cNvSpPr>
          <p:nvPr/>
        </p:nvSpPr>
        <p:spPr bwMode="gray">
          <a:xfrm>
            <a:off x="7673601" y="3477798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直线 4"/>
          <p:cNvSpPr>
            <a:spLocks noChangeShapeType="1"/>
          </p:cNvSpPr>
          <p:nvPr/>
        </p:nvSpPr>
        <p:spPr bwMode="auto">
          <a:xfrm>
            <a:off x="1150343" y="3714531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椭圆 23"/>
          <p:cNvSpPr>
            <a:spLocks noChangeArrowheads="1"/>
          </p:cNvSpPr>
          <p:nvPr/>
        </p:nvSpPr>
        <p:spPr bwMode="gray">
          <a:xfrm>
            <a:off x="962242" y="361293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68152"/>
            <a:ext cx="220980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8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6"/>
          <p:cNvGrpSpPr>
            <a:grpSpLocks/>
          </p:cNvGrpSpPr>
          <p:nvPr/>
        </p:nvGrpSpPr>
        <p:grpSpPr bwMode="auto">
          <a:xfrm>
            <a:off x="2736900" y="2772186"/>
            <a:ext cx="974725" cy="488067"/>
            <a:chOff x="1492" y="1538"/>
            <a:chExt cx="624" cy="240"/>
          </a:xfrm>
        </p:grpSpPr>
        <p:sp>
          <p:nvSpPr>
            <p:cNvPr id="91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grpSp>
        <p:nvGrpSpPr>
          <p:cNvPr id="45" name="组合 9"/>
          <p:cNvGrpSpPr>
            <a:grpSpLocks/>
          </p:cNvGrpSpPr>
          <p:nvPr/>
        </p:nvGrpSpPr>
        <p:grpSpPr bwMode="auto">
          <a:xfrm>
            <a:off x="2555776" y="4546136"/>
            <a:ext cx="1127274" cy="537561"/>
            <a:chOff x="1444" y="3218"/>
            <a:chExt cx="672" cy="192"/>
          </a:xfrm>
        </p:grpSpPr>
        <p:sp>
          <p:nvSpPr>
            <p:cNvPr id="46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自选图形 16"/>
          <p:cNvSpPr>
            <a:spLocks noChangeArrowheads="1"/>
          </p:cNvSpPr>
          <p:nvPr/>
        </p:nvSpPr>
        <p:spPr bwMode="gray">
          <a:xfrm>
            <a:off x="3675113" y="2556098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923927" y="2605310"/>
            <a:ext cx="24929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事业单位登记管理操作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6" name="椭圆 20"/>
          <p:cNvSpPr>
            <a:spLocks noChangeArrowheads="1"/>
          </p:cNvSpPr>
          <p:nvPr/>
        </p:nvSpPr>
        <p:spPr bwMode="gray">
          <a:xfrm>
            <a:off x="3610025" y="2686273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492896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5" name="自选图形 24"/>
          <p:cNvSpPr>
            <a:spLocks noChangeArrowheads="1"/>
          </p:cNvSpPr>
          <p:nvPr/>
        </p:nvSpPr>
        <p:spPr bwMode="gray">
          <a:xfrm>
            <a:off x="3632151" y="4861694"/>
            <a:ext cx="4252217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椭圆 26"/>
          <p:cNvSpPr>
            <a:spLocks noChangeArrowheads="1"/>
          </p:cNvSpPr>
          <p:nvPr/>
        </p:nvSpPr>
        <p:spPr bwMode="gray">
          <a:xfrm>
            <a:off x="3563888" y="4979169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3851920" y="4927337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党群机关管理操作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01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首页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523454" cy="491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19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录入材料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413470"/>
            <a:ext cx="88963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09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打印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1342603"/>
            <a:ext cx="8924925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gray">
          <a:xfrm>
            <a:off x="2915816" y="1844824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76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78" name="组合 46"/>
          <p:cNvGrpSpPr>
            <a:grpSpLocks/>
          </p:cNvGrpSpPr>
          <p:nvPr/>
        </p:nvGrpSpPr>
        <p:grpSpPr bwMode="auto">
          <a:xfrm>
            <a:off x="2946623" y="2852936"/>
            <a:ext cx="469900" cy="472840"/>
            <a:chOff x="2900737" y="1484782"/>
            <a:chExt cx="533400" cy="524521"/>
          </a:xfrm>
        </p:grpSpPr>
        <p:grpSp>
          <p:nvGrpSpPr>
            <p:cNvPr id="79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1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0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86" name="Text Box 63"/>
          <p:cNvSpPr txBox="1">
            <a:spLocks noChangeArrowheads="1"/>
          </p:cNvSpPr>
          <p:nvPr/>
        </p:nvSpPr>
        <p:spPr bwMode="gray">
          <a:xfrm>
            <a:off x="3603848" y="2884686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系统环境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35"/>
          <p:cNvGrpSpPr>
            <a:grpSpLocks/>
          </p:cNvGrpSpPr>
          <p:nvPr/>
        </p:nvGrpSpPr>
        <p:grpSpPr bwMode="auto">
          <a:xfrm>
            <a:off x="2969568" y="4612109"/>
            <a:ext cx="469900" cy="473075"/>
            <a:chOff x="2900737" y="1484782"/>
            <a:chExt cx="533400" cy="522979"/>
          </a:xfrm>
        </p:grpSpPr>
        <p:grpSp>
          <p:nvGrpSpPr>
            <p:cNvPr id="8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3635896" y="1917428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144"/>
          <p:cNvGrpSpPr>
            <a:grpSpLocks/>
          </p:cNvGrpSpPr>
          <p:nvPr/>
        </p:nvGrpSpPr>
        <p:grpSpPr bwMode="auto">
          <a:xfrm>
            <a:off x="2969568" y="3749601"/>
            <a:ext cx="469900" cy="471487"/>
            <a:chOff x="2900737" y="1484782"/>
            <a:chExt cx="533400" cy="522979"/>
          </a:xfrm>
        </p:grpSpPr>
        <p:grpSp>
          <p:nvGrpSpPr>
            <p:cNvPr id="9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374960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70"/>
          <p:cNvSpPr txBox="1">
            <a:spLocks noChangeArrowheads="1"/>
          </p:cNvSpPr>
          <p:nvPr/>
        </p:nvSpPr>
        <p:spPr bwMode="gray">
          <a:xfrm>
            <a:off x="3036466" y="1924199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1</a:t>
            </a:r>
          </a:p>
        </p:txBody>
      </p:sp>
      <p:sp>
        <p:nvSpPr>
          <p:cNvPr id="106" name="Text Box 63"/>
          <p:cNvSpPr txBox="1">
            <a:spLocks noChangeArrowheads="1"/>
          </p:cNvSpPr>
          <p:nvPr/>
        </p:nvSpPr>
        <p:spPr bwMode="gray">
          <a:xfrm>
            <a:off x="3676006" y="461188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操作示例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62"/>
          <p:cNvGrpSpPr>
            <a:grpSpLocks/>
          </p:cNvGrpSpPr>
          <p:nvPr/>
        </p:nvGrpSpPr>
        <p:grpSpPr bwMode="auto">
          <a:xfrm>
            <a:off x="2969568" y="5404197"/>
            <a:ext cx="469900" cy="473075"/>
            <a:chOff x="2900737" y="1484782"/>
            <a:chExt cx="533400" cy="522979"/>
          </a:xfrm>
        </p:grpSpPr>
        <p:grpSp>
          <p:nvGrpSpPr>
            <p:cNvPr id="10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15" name="Text Box 63"/>
          <p:cNvSpPr txBox="1">
            <a:spLocks noChangeArrowheads="1"/>
          </p:cNvSpPr>
          <p:nvPr/>
        </p:nvSpPr>
        <p:spPr bwMode="gray">
          <a:xfrm>
            <a:off x="3676006" y="54041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33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证书打印预览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1268760"/>
            <a:ext cx="8963025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78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证书打印模板设置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412776"/>
            <a:ext cx="7570787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88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证书打印设置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04864"/>
            <a:ext cx="47910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96952"/>
            <a:ext cx="253365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5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永久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库信息修改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338411"/>
            <a:ext cx="87820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90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永久库信息修改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436712"/>
            <a:ext cx="889635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1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永久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库信息修改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59954"/>
            <a:ext cx="8991600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0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整理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481286"/>
            <a:ext cx="889635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0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整理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340768"/>
            <a:ext cx="889635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61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数据整理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历任法定代表人一览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338411"/>
            <a:ext cx="89725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61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数据整理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修改法定代表人信息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1328886"/>
            <a:ext cx="8896350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367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Group 3"/>
          <p:cNvGrpSpPr>
            <a:grpSpLocks/>
          </p:cNvGrpSpPr>
          <p:nvPr/>
        </p:nvGrpSpPr>
        <p:grpSpPr bwMode="auto">
          <a:xfrm>
            <a:off x="1752600" y="2057400"/>
            <a:ext cx="6324600" cy="3200400"/>
            <a:chOff x="144" y="1344"/>
            <a:chExt cx="3984" cy="2016"/>
          </a:xfrm>
        </p:grpSpPr>
        <p:grpSp>
          <p:nvGrpSpPr>
            <p:cNvPr id="23" name="Group 4"/>
            <p:cNvGrpSpPr>
              <a:grpSpLocks/>
            </p:cNvGrpSpPr>
            <p:nvPr/>
          </p:nvGrpSpPr>
          <p:grpSpPr bwMode="auto">
            <a:xfrm>
              <a:off x="144" y="1344"/>
              <a:ext cx="3984" cy="2016"/>
              <a:chOff x="528" y="1200"/>
              <a:chExt cx="4752" cy="2352"/>
            </a:xfrm>
          </p:grpSpPr>
          <p:sp>
            <p:nvSpPr>
              <p:cNvPr id="27" name="AutoShape 5"/>
              <p:cNvSpPr>
                <a:spLocks noChangeArrowheads="1"/>
              </p:cNvSpPr>
              <p:nvPr/>
            </p:nvSpPr>
            <p:spPr bwMode="gray">
              <a:xfrm>
                <a:off x="3504" y="1729"/>
                <a:ext cx="1776" cy="1823"/>
              </a:xfrm>
              <a:prstGeom prst="chevron">
                <a:avLst>
                  <a:gd name="adj" fmla="val 16468"/>
                </a:avLst>
              </a:prstGeom>
              <a:gradFill rotWithShape="1">
                <a:gsLst>
                  <a:gs pos="0">
                    <a:srgbClr val="4EA7EA"/>
                  </a:gs>
                  <a:gs pos="100000">
                    <a:srgbClr val="4EA7EA">
                      <a:gamma/>
                      <a:tint val="72549"/>
                      <a:invGamma/>
                    </a:srgb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28" name="AutoShape 6"/>
              <p:cNvSpPr>
                <a:spLocks noChangeArrowheads="1"/>
              </p:cNvSpPr>
              <p:nvPr/>
            </p:nvSpPr>
            <p:spPr bwMode="gray">
              <a:xfrm>
                <a:off x="2017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rgbClr val="855ADA">
                      <a:gamma/>
                      <a:shade val="84706"/>
                      <a:invGamma/>
                    </a:srgbClr>
                  </a:gs>
                  <a:gs pos="100000">
                    <a:srgbClr val="855ADA"/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29" name="AutoShape 7"/>
              <p:cNvSpPr>
                <a:spLocks noChangeArrowheads="1"/>
              </p:cNvSpPr>
              <p:nvPr/>
            </p:nvSpPr>
            <p:spPr bwMode="gray">
              <a:xfrm>
                <a:off x="528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rgbClr val="4EA7EA"/>
                  </a:gs>
                  <a:gs pos="100000">
                    <a:srgbClr val="4EA7EA">
                      <a:gamma/>
                      <a:tint val="69804"/>
                      <a:invGamma/>
                    </a:srgb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30" name="AutoShape 8"/>
              <p:cNvSpPr>
                <a:spLocks noChangeArrowheads="1"/>
              </p:cNvSpPr>
              <p:nvPr/>
            </p:nvSpPr>
            <p:spPr bwMode="gray">
              <a:xfrm>
                <a:off x="672" y="1200"/>
                <a:ext cx="1294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EA7EA"/>
                  </a:gs>
                  <a:gs pos="100000">
                    <a:srgbClr val="4EA7EA">
                      <a:gamma/>
                      <a:tint val="69804"/>
                      <a:invGamma/>
                    </a:srgb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endParaRPr>
              </a:p>
            </p:txBody>
          </p:sp>
          <p:sp>
            <p:nvSpPr>
              <p:cNvPr id="31" name="AutoShape 9"/>
              <p:cNvSpPr>
                <a:spLocks noChangeArrowheads="1"/>
              </p:cNvSpPr>
              <p:nvPr/>
            </p:nvSpPr>
            <p:spPr bwMode="gray">
              <a:xfrm>
                <a:off x="2133" y="1200"/>
                <a:ext cx="1293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855ADA">
                      <a:gamma/>
                      <a:shade val="75686"/>
                      <a:invGamma/>
                    </a:srgbClr>
                  </a:gs>
                  <a:gs pos="100000">
                    <a:srgbClr val="855ADA"/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 pitchFamily="2" charset="-122"/>
                  </a:rPr>
                  <a:t>使用</a:t>
                </a:r>
                <a:endPara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itchFamily="2" charset="-122"/>
                </a:endParaRPr>
              </a:p>
            </p:txBody>
          </p:sp>
          <p:sp>
            <p:nvSpPr>
              <p:cNvPr id="32" name="AutoShape 10"/>
              <p:cNvSpPr>
                <a:spLocks noChangeArrowheads="1"/>
              </p:cNvSpPr>
              <p:nvPr/>
            </p:nvSpPr>
            <p:spPr bwMode="gray">
              <a:xfrm>
                <a:off x="3601" y="1200"/>
                <a:ext cx="1295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4EA7EA"/>
                  </a:gs>
                  <a:gs pos="100000">
                    <a:srgbClr val="4EA7EA">
                      <a:gamma/>
                      <a:tint val="69804"/>
                      <a:invGamma/>
                    </a:srgb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>
                    <a:solidFill>
                      <a:srgbClr val="FFFFFF"/>
                    </a:solidFill>
                    <a:latin typeface="宋体" pitchFamily="2" charset="-122"/>
                  </a:rPr>
                  <a:t>支持</a:t>
                </a:r>
                <a:endParaRPr lang="en-US" altLang="zh-CN" sz="2000" b="1" kern="0" dirty="0">
                  <a:solidFill>
                    <a:srgbClr val="FFFFFF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24" name="Text Box 11"/>
            <p:cNvSpPr txBox="1">
              <a:spLocks noChangeArrowheads="1"/>
            </p:cNvSpPr>
            <p:nvPr/>
          </p:nvSpPr>
          <p:spPr bwMode="gray">
            <a:xfrm>
              <a:off x="480" y="2187"/>
              <a:ext cx="1090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marR="0" lvl="0" indent="-12065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1C1C1C"/>
                </a:buClr>
                <a:buSzTx/>
                <a:buFontTx/>
                <a:buNone/>
                <a:tabLst/>
                <a:defRPr/>
              </a:pP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  <a:p>
              <a:pPr marL="120650" marR="0" lvl="0" indent="-120650" defTabSz="914400" eaLnBrk="1" fontAlgn="auto" latinLnBrk="0" hangingPunct="1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1C1C1C"/>
                </a:buClr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6" name="Text Box 13"/>
            <p:cNvSpPr txBox="1">
              <a:spLocks noChangeArrowheads="1"/>
            </p:cNvSpPr>
            <p:nvPr/>
          </p:nvSpPr>
          <p:spPr bwMode="gray">
            <a:xfrm>
              <a:off x="2990" y="2195"/>
              <a:ext cx="1090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marR="0" lvl="0" indent="-12065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1C1C1C"/>
                </a:buClr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  <a:p>
              <a:pPr marL="120650" marR="0" lvl="0" indent="-120650" defTabSz="914400" eaLnBrk="1" fontAlgn="auto" latinLnBrk="0" hangingPunct="1">
                <a:lnSpc>
                  <a:spcPct val="6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1C1C1C"/>
                </a:buClr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grpSp>
        <p:nvGrpSpPr>
          <p:cNvPr id="33" name="Group 14"/>
          <p:cNvGrpSpPr>
            <a:grpSpLocks/>
          </p:cNvGrpSpPr>
          <p:nvPr/>
        </p:nvGrpSpPr>
        <p:grpSpPr bwMode="auto">
          <a:xfrm>
            <a:off x="1447800" y="3048000"/>
            <a:ext cx="790575" cy="1976438"/>
            <a:chOff x="2304" y="1344"/>
            <a:chExt cx="498" cy="1245"/>
          </a:xfrm>
        </p:grpSpPr>
        <p:sp>
          <p:nvSpPr>
            <p:cNvPr id="34" name="Freeform 15"/>
            <p:cNvSpPr>
              <a:spLocks/>
            </p:cNvSpPr>
            <p:nvPr/>
          </p:nvSpPr>
          <p:spPr bwMode="gray">
            <a:xfrm>
              <a:off x="2425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855ADA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gray">
            <a:xfrm>
              <a:off x="2304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55ADA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</a:endParaRPr>
            </a:p>
          </p:txBody>
        </p:sp>
      </p:grp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2454952" y="2108200"/>
            <a:ext cx="7008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FFFFFF"/>
                </a:solidFill>
                <a:latin typeface="宋体" pitchFamily="2" charset="-122"/>
              </a:rPr>
              <a:t>发函</a:t>
            </a:r>
            <a:endParaRPr lang="en-US" altLang="zh-CN" sz="2000" b="1" dirty="0">
              <a:solidFill>
                <a:srgbClr val="FFFFFF"/>
              </a:solidFill>
              <a:latin typeface="宋体" pitchFamily="2" charset="-122"/>
            </a:endParaRPr>
          </a:p>
        </p:txBody>
      </p:sp>
      <p:sp>
        <p:nvSpPr>
          <p:cNvPr id="37" name="Text Box 18"/>
          <p:cNvSpPr txBox="1">
            <a:spLocks noChangeArrowheads="1"/>
          </p:cNvSpPr>
          <p:nvPr/>
        </p:nvSpPr>
        <p:spPr bwMode="auto">
          <a:xfrm>
            <a:off x="2267744" y="3212976"/>
            <a:ext cx="17684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省级登记管理机关发函至</a:t>
            </a:r>
            <a:r>
              <a:rPr lang="en-US" altLang="zh-CN" sz="2000" b="1" kern="0" dirty="0">
                <a:solidFill>
                  <a:srgbClr val="FFFFFF"/>
                </a:solidFill>
                <a:latin typeface="宋体" pitchFamily="2" charset="-122"/>
              </a:rPr>
              <a:t>010-69001381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4355976" y="3212976"/>
            <a:ext cx="176847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发送单机</a:t>
            </a:r>
            <a:r>
              <a:rPr lang="zh-CN" altLang="en-US" sz="2000" b="1" kern="0" dirty="0" smtClean="0">
                <a:solidFill>
                  <a:srgbClr val="FFFFFF"/>
                </a:solidFill>
                <a:latin typeface="宋体" pitchFamily="2" charset="-122"/>
              </a:rPr>
              <a:t>版</a:t>
            </a:r>
            <a:r>
              <a:rPr lang="zh-CN" altLang="en-US" sz="2000" b="1" kern="0" smtClean="0">
                <a:solidFill>
                  <a:srgbClr val="FFFFFF"/>
                </a:solidFill>
                <a:latin typeface="宋体" pitchFamily="2" charset="-122"/>
              </a:rPr>
              <a:t>程序及操作说明</a:t>
            </a:r>
            <a:r>
              <a:rPr lang="zh-CN" altLang="en-US" sz="2000" b="1" kern="0" dirty="0" smtClean="0">
                <a:solidFill>
                  <a:srgbClr val="FFFFFF"/>
                </a:solidFill>
                <a:latin typeface="宋体" pitchFamily="2" charset="-122"/>
              </a:rPr>
              <a:t>，</a:t>
            </a: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使用系统登记涉</a:t>
            </a:r>
            <a:r>
              <a:rPr lang="zh-CN" altLang="en-US" sz="2000" b="1" kern="0" dirty="0" smtClean="0">
                <a:solidFill>
                  <a:srgbClr val="FFFFFF"/>
                </a:solidFill>
                <a:latin typeface="宋体" pitchFamily="2" charset="-122"/>
              </a:rPr>
              <a:t>密事业单位</a:t>
            </a: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或机构信息</a:t>
            </a:r>
            <a:endParaRPr lang="en-US" altLang="zh-CN" sz="2000" b="1" kern="0" dirty="0">
              <a:solidFill>
                <a:srgbClr val="FFFFFF"/>
              </a:solidFill>
              <a:latin typeface="宋体" pitchFamily="2" charset="-122"/>
            </a:endParaRPr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6474792" y="3212976"/>
            <a:ext cx="12234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拨打技术</a:t>
            </a:r>
            <a:endParaRPr lang="en-US" altLang="zh-CN" sz="2000" b="1" kern="0" dirty="0">
              <a:solidFill>
                <a:srgbClr val="FFFFFF"/>
              </a:solidFill>
              <a:latin typeface="宋体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宋体" pitchFamily="2" charset="-122"/>
              </a:rPr>
              <a:t>热线</a:t>
            </a:r>
            <a:r>
              <a:rPr lang="en-US" altLang="zh-CN" sz="2000" b="1" kern="0" dirty="0">
                <a:solidFill>
                  <a:srgbClr val="FFFFFF"/>
                </a:solidFill>
                <a:latin typeface="宋体" pitchFamily="2" charset="-122"/>
              </a:rPr>
              <a:t>010-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FFFFFF"/>
                </a:solidFill>
                <a:latin typeface="宋体" pitchFamily="2" charset="-122"/>
              </a:rPr>
              <a:t>69001555</a:t>
            </a:r>
          </a:p>
        </p:txBody>
      </p:sp>
    </p:spTree>
    <p:extLst>
      <p:ext uri="{BB962C8B-B14F-4D97-AF65-F5344CB8AC3E}">
        <p14:creationId xmlns:p14="http://schemas.microsoft.com/office/powerpoint/2010/main" val="15633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统一社会信用代码查询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1530449"/>
            <a:ext cx="8801100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96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统一社会信用代码查询结果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268760"/>
            <a:ext cx="893445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69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单位名称查询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559024"/>
            <a:ext cx="850582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47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单位名称查询结果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338411"/>
            <a:ext cx="888682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3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法定代表人姓名查询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611982"/>
            <a:ext cx="851535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47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举办单位名称查询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535782"/>
            <a:ext cx="84391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43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修改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个人信息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504950"/>
            <a:ext cx="842010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43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用户管理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62088"/>
            <a:ext cx="8837613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管理添加用户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26421"/>
            <a:ext cx="1400812" cy="182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652332" y="4626421"/>
            <a:ext cx="73121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    不能在初始用户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</a:rPr>
              <a:t>admin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下进行登记操作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，否则会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导致统一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社会信用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代码的区划出现错误。各省级登记管理机关必须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在本区划下建立用户，并使用新建用户进行登记操作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en-GB" altLang="zh-CN" sz="24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9036495" cy="335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97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用户管理添加用户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340768"/>
            <a:ext cx="882808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8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815678" y="2924944"/>
            <a:ext cx="7488832" cy="2862064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将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压缩文件直接解压到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盘（如果没有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盘，请使用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盘）根目录，解压后的路径如：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d:\sydjoff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。如需要在桌面创建快捷方式，请进入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d:\sydjoff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目录，右键点击”事业单位离线登记管理系统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.exe“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，选择创建快捷方式，将生成的文件复制到桌面即可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/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注意：不能直接解压至桌面或者中文目录下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WordArt 43"/>
          <p:cNvSpPr>
            <a:spLocks noChangeArrowheads="1" noChangeShapeType="1" noTextEdit="1"/>
          </p:cNvSpPr>
          <p:nvPr/>
        </p:nvSpPr>
        <p:spPr bwMode="auto">
          <a:xfrm>
            <a:off x="2895600" y="1801639"/>
            <a:ext cx="3328988" cy="4032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99CC00"/>
                </a:solidFill>
              </a:rPr>
              <a:t>部署操作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solidFill>
                <a:srgbClr val="99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2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用户管理添加用户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444724"/>
            <a:ext cx="8818563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8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管理信息修改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411760" y="5517232"/>
            <a:ext cx="4392488" cy="432048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zh-CN" altLang="en-US" b="1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请注意：修改用户信息操作请谨慎处理！</a:t>
            </a:r>
            <a:endParaRPr kumimoji="1" lang="ko-KR" altLang="zh-CN" b="1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528763"/>
            <a:ext cx="91059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8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管理信息查看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338411"/>
            <a:ext cx="847725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57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管理删除用户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2635991" y="5661248"/>
            <a:ext cx="3870430" cy="432048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2"/>
              </a:buBlip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请注意：删除用户操作请谨慎处理！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481138"/>
            <a:ext cx="8553450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519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登记管理机关管理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28775"/>
            <a:ext cx="77724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79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预赋码管理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268760"/>
            <a:ext cx="897255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2285746" y="6381328"/>
            <a:ext cx="4158462" cy="432048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3"/>
              </a:buBlip>
            </a:pPr>
            <a:r>
              <a:rPr kumimoji="1" lang="zh-CN" altLang="en-US" b="1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请注意：预赋码的预置数量为：</a:t>
            </a:r>
            <a:r>
              <a:rPr kumimoji="1" lang="en-US" altLang="zh-CN" b="1" dirty="0" smtClean="0">
                <a:solidFill>
                  <a:srgbClr val="333399"/>
                </a:solidFill>
                <a:latin typeface="宋体" panose="02010600030101010101" pitchFamily="2" charset="-122"/>
              </a:rPr>
              <a:t>1000</a:t>
            </a:r>
            <a:endParaRPr kumimoji="1" lang="ko-KR" altLang="zh-CN" b="1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32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系统管理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预付码管理导入预赋码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6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8"/>
            <a:ext cx="548640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442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举办单位管理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23206"/>
            <a:ext cx="742950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79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事业单位登记管理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举办单位管理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580356"/>
            <a:ext cx="8943975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87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数据导出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547589"/>
            <a:ext cx="760095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5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en-US" altLang="zh-CN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grpSp>
        <p:nvGrpSpPr>
          <p:cNvPr id="6" name="组合 3"/>
          <p:cNvGrpSpPr>
            <a:grpSpLocks/>
          </p:cNvGrpSpPr>
          <p:nvPr/>
        </p:nvGrpSpPr>
        <p:grpSpPr bwMode="auto">
          <a:xfrm>
            <a:off x="3059832" y="1484784"/>
            <a:ext cx="5688013" cy="609600"/>
            <a:chOff x="1268" y="1296"/>
            <a:chExt cx="3583" cy="384"/>
          </a:xfrm>
        </p:grpSpPr>
        <p:sp>
          <p:nvSpPr>
            <p:cNvPr id="7" name="直线 4"/>
            <p:cNvSpPr>
              <a:spLocks noChangeShapeType="1"/>
            </p:cNvSpPr>
            <p:nvPr/>
          </p:nvSpPr>
          <p:spPr bwMode="auto">
            <a:xfrm>
              <a:off x="1584" y="1659"/>
              <a:ext cx="3267" cy="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文本框 5"/>
            <p:cNvSpPr txBox="1">
              <a:spLocks noChangeArrowheads="1"/>
            </p:cNvSpPr>
            <p:nvPr/>
          </p:nvSpPr>
          <p:spPr bwMode="auto">
            <a:xfrm>
              <a:off x="1728" y="1323"/>
              <a:ext cx="270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cs typeface="Arial" charset="0"/>
                </a:rPr>
                <a:t>只能由省级登记管理机关进行使用；</a:t>
              </a:r>
              <a:endParaRPr lang="en-US" altLang="zh-CN" sz="2000" b="1" dirty="0">
                <a:cs typeface="Arial" charset="0"/>
              </a:endParaRPr>
            </a:p>
          </p:txBody>
        </p:sp>
        <p:grpSp>
          <p:nvGrpSpPr>
            <p:cNvPr id="9" name="组合 6"/>
            <p:cNvGrpSpPr>
              <a:grpSpLocks/>
            </p:cNvGrpSpPr>
            <p:nvPr/>
          </p:nvGrpSpPr>
          <p:grpSpPr bwMode="auto">
            <a:xfrm>
              <a:off x="1268" y="1296"/>
              <a:ext cx="384" cy="384"/>
              <a:chOff x="1268" y="1296"/>
              <a:chExt cx="384" cy="384"/>
            </a:xfrm>
          </p:grpSpPr>
          <p:sp>
            <p:nvSpPr>
              <p:cNvPr id="10" name="椭圆 7"/>
              <p:cNvSpPr>
                <a:spLocks noChangeArrowheads="1"/>
              </p:cNvSpPr>
              <p:nvPr/>
            </p:nvSpPr>
            <p:spPr bwMode="gray">
              <a:xfrm>
                <a:off x="1268" y="1296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rgbClr val="00CC66">
                      <a:gamma/>
                      <a:tint val="0"/>
                      <a:invGamma/>
                    </a:srgbClr>
                  </a:gs>
                  <a:gs pos="50000">
                    <a:srgbClr val="00CC66"/>
                  </a:gs>
                  <a:gs pos="100000">
                    <a:srgbClr val="00CC66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椭圆 8"/>
              <p:cNvSpPr>
                <a:spLocks noChangeArrowheads="1"/>
              </p:cNvSpPr>
              <p:nvPr/>
            </p:nvSpPr>
            <p:spPr bwMode="gray">
              <a:xfrm>
                <a:off x="1268" y="1296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椭圆 9"/>
              <p:cNvSpPr>
                <a:spLocks noChangeArrowheads="1"/>
              </p:cNvSpPr>
              <p:nvPr/>
            </p:nvSpPr>
            <p:spPr bwMode="gray">
              <a:xfrm>
                <a:off x="1293" y="1321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椭圆 10"/>
              <p:cNvSpPr>
                <a:spLocks noChangeArrowheads="1"/>
              </p:cNvSpPr>
              <p:nvPr/>
            </p:nvSpPr>
            <p:spPr bwMode="gray">
              <a:xfrm>
                <a:off x="1293" y="13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椭圆 11"/>
              <p:cNvSpPr>
                <a:spLocks noChangeArrowheads="1"/>
              </p:cNvSpPr>
              <p:nvPr/>
            </p:nvSpPr>
            <p:spPr bwMode="gray">
              <a:xfrm>
                <a:off x="1311" y="1338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椭圆 12"/>
              <p:cNvSpPr>
                <a:spLocks noChangeArrowheads="1"/>
              </p:cNvSpPr>
              <p:nvPr/>
            </p:nvSpPr>
            <p:spPr bwMode="gray">
              <a:xfrm>
                <a:off x="1316" y="1343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6" name="椭圆 13"/>
              <p:cNvSpPr>
                <a:spLocks noChangeArrowheads="1"/>
              </p:cNvSpPr>
              <p:nvPr/>
            </p:nvSpPr>
            <p:spPr bwMode="gray">
              <a:xfrm>
                <a:off x="1320" y="1345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7" name="椭圆 14"/>
              <p:cNvSpPr>
                <a:spLocks noChangeArrowheads="1"/>
              </p:cNvSpPr>
              <p:nvPr/>
            </p:nvSpPr>
            <p:spPr bwMode="gray">
              <a:xfrm>
                <a:off x="1323" y="1347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8" name="椭圆 15"/>
              <p:cNvSpPr>
                <a:spLocks noChangeArrowheads="1"/>
              </p:cNvSpPr>
              <p:nvPr/>
            </p:nvSpPr>
            <p:spPr bwMode="gray">
              <a:xfrm>
                <a:off x="1338" y="1355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" name="文本框 16"/>
              <p:cNvSpPr txBox="1">
                <a:spLocks noChangeArrowheads="1"/>
              </p:cNvSpPr>
              <p:nvPr/>
            </p:nvSpPr>
            <p:spPr bwMode="gray">
              <a:xfrm>
                <a:off x="1344" y="1330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  <a:ea typeface="宋体" pitchFamily="2" charset="-122"/>
                    <a:cs typeface="Arial" charset="0"/>
                  </a:rPr>
                  <a:t>1</a:t>
                </a:r>
              </a:p>
            </p:txBody>
          </p:sp>
        </p:grpSp>
      </p:grpSp>
      <p:grpSp>
        <p:nvGrpSpPr>
          <p:cNvPr id="20" name="组合 17"/>
          <p:cNvGrpSpPr>
            <a:grpSpLocks/>
          </p:cNvGrpSpPr>
          <p:nvPr/>
        </p:nvGrpSpPr>
        <p:grpSpPr bwMode="auto">
          <a:xfrm>
            <a:off x="3059832" y="2276872"/>
            <a:ext cx="6053137" cy="609600"/>
            <a:chOff x="1263" y="1881"/>
            <a:chExt cx="3813" cy="384"/>
          </a:xfrm>
        </p:grpSpPr>
        <p:grpSp>
          <p:nvGrpSpPr>
            <p:cNvPr id="21" name="组合 18"/>
            <p:cNvGrpSpPr>
              <a:grpSpLocks/>
            </p:cNvGrpSpPr>
            <p:nvPr/>
          </p:nvGrpSpPr>
          <p:grpSpPr bwMode="auto">
            <a:xfrm>
              <a:off x="1263" y="1881"/>
              <a:ext cx="384" cy="384"/>
              <a:chOff x="816" y="1872"/>
              <a:chExt cx="384" cy="384"/>
            </a:xfrm>
          </p:grpSpPr>
          <p:sp>
            <p:nvSpPr>
              <p:cNvPr id="25" name="椭圆 19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椭圆 20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椭圆 21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椭圆 22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椭圆 23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椭圆 24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1" name="椭圆 25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2" name="椭圆 26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3" name="椭圆 27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2" name="直线 28"/>
            <p:cNvSpPr>
              <a:spLocks noChangeShapeType="1"/>
            </p:cNvSpPr>
            <p:nvPr/>
          </p:nvSpPr>
          <p:spPr bwMode="auto">
            <a:xfrm>
              <a:off x="1584" y="2235"/>
              <a:ext cx="3262" cy="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文本框 29"/>
            <p:cNvSpPr txBox="1">
              <a:spLocks noChangeArrowheads="1"/>
            </p:cNvSpPr>
            <p:nvPr/>
          </p:nvSpPr>
          <p:spPr bwMode="auto">
            <a:xfrm>
              <a:off x="1728" y="1899"/>
              <a:ext cx="334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cs typeface="Arial" charset="0"/>
                </a:rPr>
                <a:t>不能将单机版程序分发给下级登记管理机关；</a:t>
              </a:r>
              <a:endParaRPr lang="en-US" altLang="zh-CN" sz="2000" b="1" dirty="0">
                <a:cs typeface="Arial" charset="0"/>
              </a:endParaRPr>
            </a:p>
          </p:txBody>
        </p:sp>
        <p:sp>
          <p:nvSpPr>
            <p:cNvPr id="24" name="文本框 30"/>
            <p:cNvSpPr txBox="1">
              <a:spLocks noChangeArrowheads="1"/>
            </p:cNvSpPr>
            <p:nvPr/>
          </p:nvSpPr>
          <p:spPr bwMode="gray">
            <a:xfrm>
              <a:off x="1344" y="193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>
                  <a:solidFill>
                    <a:srgbClr val="000000"/>
                  </a:solidFill>
                  <a:ea typeface="宋体" pitchFamily="2" charset="-122"/>
                  <a:cs typeface="Arial" charset="0"/>
                </a:rPr>
                <a:t>2</a:t>
              </a:r>
            </a:p>
          </p:txBody>
        </p:sp>
      </p:grpSp>
      <p:grpSp>
        <p:nvGrpSpPr>
          <p:cNvPr id="49" name="组合 45"/>
          <p:cNvGrpSpPr>
            <a:grpSpLocks/>
          </p:cNvGrpSpPr>
          <p:nvPr/>
        </p:nvGrpSpPr>
        <p:grpSpPr bwMode="auto">
          <a:xfrm>
            <a:off x="3059832" y="3140968"/>
            <a:ext cx="5688013" cy="609600"/>
            <a:chOff x="1278" y="2448"/>
            <a:chExt cx="3583" cy="384"/>
          </a:xfrm>
        </p:grpSpPr>
        <p:sp>
          <p:nvSpPr>
            <p:cNvPr id="50" name="直线 46"/>
            <p:cNvSpPr>
              <a:spLocks noChangeShapeType="1"/>
            </p:cNvSpPr>
            <p:nvPr/>
          </p:nvSpPr>
          <p:spPr bwMode="auto">
            <a:xfrm>
              <a:off x="1584" y="2797"/>
              <a:ext cx="3277" cy="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文本框 47"/>
            <p:cNvSpPr txBox="1">
              <a:spLocks noChangeArrowheads="1"/>
            </p:cNvSpPr>
            <p:nvPr/>
          </p:nvSpPr>
          <p:spPr bwMode="auto">
            <a:xfrm>
              <a:off x="1728" y="2461"/>
              <a:ext cx="302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cs typeface="Arial" charset="0"/>
                </a:rPr>
                <a:t>系统也不能建立下级登记管理机关用户；</a:t>
              </a:r>
              <a:endParaRPr lang="en-US" altLang="zh-CN" sz="2000" b="1" dirty="0">
                <a:cs typeface="Arial" charset="0"/>
              </a:endParaRPr>
            </a:p>
          </p:txBody>
        </p:sp>
        <p:grpSp>
          <p:nvGrpSpPr>
            <p:cNvPr id="52" name="组合 48"/>
            <p:cNvGrpSpPr>
              <a:grpSpLocks/>
            </p:cNvGrpSpPr>
            <p:nvPr/>
          </p:nvGrpSpPr>
          <p:grpSpPr bwMode="auto">
            <a:xfrm>
              <a:off x="1278" y="2448"/>
              <a:ext cx="384" cy="384"/>
              <a:chOff x="1296" y="2448"/>
              <a:chExt cx="384" cy="384"/>
            </a:xfrm>
          </p:grpSpPr>
          <p:grpSp>
            <p:nvGrpSpPr>
              <p:cNvPr id="53" name="组合 49"/>
              <p:cNvGrpSpPr>
                <a:grpSpLocks/>
              </p:cNvGrpSpPr>
              <p:nvPr/>
            </p:nvGrpSpPr>
            <p:grpSpPr bwMode="auto">
              <a:xfrm>
                <a:off x="1296" y="2448"/>
                <a:ext cx="384" cy="384"/>
                <a:chOff x="624" y="2208"/>
                <a:chExt cx="384" cy="384"/>
              </a:xfrm>
            </p:grpSpPr>
            <p:sp>
              <p:nvSpPr>
                <p:cNvPr id="55" name="文本框 50"/>
                <p:cNvSpPr txBox="1">
                  <a:spLocks noChangeArrowheads="1"/>
                </p:cNvSpPr>
                <p:nvPr/>
              </p:nvSpPr>
              <p:spPr bwMode="gray">
                <a:xfrm>
                  <a:off x="702" y="2256"/>
                  <a:ext cx="223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400" b="1">
                      <a:solidFill>
                        <a:srgbClr val="000000"/>
                      </a:solidFill>
                      <a:ea typeface="宋体" pitchFamily="2" charset="-122"/>
                      <a:cs typeface="Arial" charset="0"/>
                    </a:rPr>
                    <a:t>3</a:t>
                  </a:r>
                </a:p>
              </p:txBody>
            </p:sp>
            <p:sp>
              <p:nvSpPr>
                <p:cNvPr id="56" name="椭圆 51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66">
                        <a:gamma/>
                        <a:tint val="0"/>
                        <a:invGamma/>
                      </a:srgbClr>
                    </a:gs>
                    <a:gs pos="50000">
                      <a:srgbClr val="00CC66"/>
                    </a:gs>
                    <a:gs pos="100000">
                      <a:srgbClr val="00CC66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椭圆 52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alpha val="32001"/>
                      </a:schemeClr>
                    </a:gs>
                    <a:gs pos="100000">
                      <a:schemeClr val="accent1">
                        <a:gamma/>
                        <a:shade val="0"/>
                        <a:invGamma/>
                        <a:alpha val="89999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椭圆 53"/>
                <p:cNvSpPr>
                  <a:spLocks noChangeArrowheads="1"/>
                </p:cNvSpPr>
                <p:nvPr/>
              </p:nvSpPr>
              <p:spPr bwMode="gray">
                <a:xfrm>
                  <a:off x="649" y="2233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54118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椭圆 54"/>
                <p:cNvSpPr>
                  <a:spLocks noChangeArrowheads="1"/>
                </p:cNvSpPr>
                <p:nvPr/>
              </p:nvSpPr>
              <p:spPr bwMode="gray">
                <a:xfrm>
                  <a:off x="649" y="2234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63529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椭圆 55"/>
                <p:cNvSpPr>
                  <a:spLocks noChangeArrowheads="1"/>
                </p:cNvSpPr>
                <p:nvPr/>
              </p:nvSpPr>
              <p:spPr bwMode="gray">
                <a:xfrm>
                  <a:off x="667" y="2250"/>
                  <a:ext cx="300" cy="30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椭圆 56"/>
                <p:cNvSpPr>
                  <a:spLocks noChangeArrowheads="1"/>
                </p:cNvSpPr>
                <p:nvPr/>
              </p:nvSpPr>
              <p:spPr bwMode="gray">
                <a:xfrm>
                  <a:off x="672" y="2255"/>
                  <a:ext cx="291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46275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椭圆 57"/>
                <p:cNvSpPr>
                  <a:spLocks noChangeArrowheads="1"/>
                </p:cNvSpPr>
                <p:nvPr/>
              </p:nvSpPr>
              <p:spPr bwMode="gray">
                <a:xfrm>
                  <a:off x="676" y="2257"/>
                  <a:ext cx="283" cy="2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C0C0C0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椭圆 58"/>
                <p:cNvSpPr>
                  <a:spLocks noChangeArrowheads="1"/>
                </p:cNvSpPr>
                <p:nvPr/>
              </p:nvSpPr>
              <p:spPr bwMode="gray">
                <a:xfrm>
                  <a:off x="679" y="2259"/>
                  <a:ext cx="270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79216"/>
                        <a:invGamma/>
                      </a:srgbClr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椭圆 59"/>
                <p:cNvSpPr>
                  <a:spLocks noChangeArrowheads="1"/>
                </p:cNvSpPr>
                <p:nvPr/>
              </p:nvSpPr>
              <p:spPr bwMode="gray">
                <a:xfrm>
                  <a:off x="694" y="2267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文本框 60"/>
              <p:cNvSpPr txBox="1">
                <a:spLocks noChangeArrowheads="1"/>
              </p:cNvSpPr>
              <p:nvPr/>
            </p:nvSpPr>
            <p:spPr bwMode="gray">
              <a:xfrm>
                <a:off x="1371" y="2496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  <a:ea typeface="宋体" pitchFamily="2" charset="-122"/>
                    <a:cs typeface="Arial" charset="0"/>
                  </a:rPr>
                  <a:t>3</a:t>
                </a:r>
              </a:p>
            </p:txBody>
          </p:sp>
        </p:grpSp>
      </p:grpSp>
      <p:grpSp>
        <p:nvGrpSpPr>
          <p:cNvPr id="65" name="Gruppe 26"/>
          <p:cNvGrpSpPr>
            <a:grpSpLocks/>
          </p:cNvGrpSpPr>
          <p:nvPr/>
        </p:nvGrpSpPr>
        <p:grpSpPr bwMode="auto">
          <a:xfrm>
            <a:off x="-273518" y="1375568"/>
            <a:ext cx="3073400" cy="4357688"/>
            <a:chOff x="268288" y="1312760"/>
            <a:chExt cx="3770311" cy="5345533"/>
          </a:xfrm>
        </p:grpSpPr>
        <p:grpSp>
          <p:nvGrpSpPr>
            <p:cNvPr id="66" name="Gruppe 23"/>
            <p:cNvGrpSpPr>
              <a:grpSpLocks/>
            </p:cNvGrpSpPr>
            <p:nvPr/>
          </p:nvGrpSpPr>
          <p:grpSpPr bwMode="auto">
            <a:xfrm>
              <a:off x="715962" y="1312760"/>
              <a:ext cx="3322637" cy="5142016"/>
              <a:chOff x="715962" y="1312760"/>
              <a:chExt cx="3322637" cy="5142016"/>
            </a:xfrm>
          </p:grpSpPr>
          <p:grpSp>
            <p:nvGrpSpPr>
              <p:cNvPr id="69" name="Gruppe 19"/>
              <p:cNvGrpSpPr>
                <a:grpSpLocks/>
              </p:cNvGrpSpPr>
              <p:nvPr/>
            </p:nvGrpSpPr>
            <p:grpSpPr bwMode="auto">
              <a:xfrm>
                <a:off x="715962" y="1312760"/>
                <a:ext cx="3322637" cy="5142016"/>
                <a:chOff x="8240713" y="-3600450"/>
                <a:chExt cx="3136900" cy="4854575"/>
              </a:xfrm>
            </p:grpSpPr>
            <p:sp>
              <p:nvSpPr>
                <p:cNvPr id="76" name="Freeform 55"/>
                <p:cNvSpPr>
                  <a:spLocks/>
                </p:cNvSpPr>
                <p:nvPr/>
              </p:nvSpPr>
              <p:spPr bwMode="auto">
                <a:xfrm>
                  <a:off x="8240713" y="-3600450"/>
                  <a:ext cx="3136900" cy="4854575"/>
                </a:xfrm>
                <a:custGeom>
                  <a:avLst/>
                  <a:gdLst>
                    <a:gd name="T0" fmla="*/ 2147483647 w 1976"/>
                    <a:gd name="T1" fmla="*/ 2147483647 h 3058"/>
                    <a:gd name="T2" fmla="*/ 2147483647 w 1976"/>
                    <a:gd name="T3" fmla="*/ 2147483647 h 3058"/>
                    <a:gd name="T4" fmla="*/ 2147483647 w 1976"/>
                    <a:gd name="T5" fmla="*/ 2147483647 h 3058"/>
                    <a:gd name="T6" fmla="*/ 2147483647 w 1976"/>
                    <a:gd name="T7" fmla="*/ 2147483647 h 3058"/>
                    <a:gd name="T8" fmla="*/ 2147483647 w 1976"/>
                    <a:gd name="T9" fmla="*/ 2147483647 h 3058"/>
                    <a:gd name="T10" fmla="*/ 2147483647 w 1976"/>
                    <a:gd name="T11" fmla="*/ 2147483647 h 3058"/>
                    <a:gd name="T12" fmla="*/ 2147483647 w 1976"/>
                    <a:gd name="T13" fmla="*/ 2147483647 h 3058"/>
                    <a:gd name="T14" fmla="*/ 2147483647 w 1976"/>
                    <a:gd name="T15" fmla="*/ 2147483647 h 3058"/>
                    <a:gd name="T16" fmla="*/ 2147483647 w 1976"/>
                    <a:gd name="T17" fmla="*/ 2147483647 h 3058"/>
                    <a:gd name="T18" fmla="*/ 2147483647 w 1976"/>
                    <a:gd name="T19" fmla="*/ 2147483647 h 3058"/>
                    <a:gd name="T20" fmla="*/ 2147483647 w 1976"/>
                    <a:gd name="T21" fmla="*/ 2147483647 h 3058"/>
                    <a:gd name="T22" fmla="*/ 2147483647 w 1976"/>
                    <a:gd name="T23" fmla="*/ 2147483647 h 3058"/>
                    <a:gd name="T24" fmla="*/ 2147483647 w 1976"/>
                    <a:gd name="T25" fmla="*/ 2147483647 h 3058"/>
                    <a:gd name="T26" fmla="*/ 2147483647 w 1976"/>
                    <a:gd name="T27" fmla="*/ 2147483647 h 3058"/>
                    <a:gd name="T28" fmla="*/ 2147483647 w 1976"/>
                    <a:gd name="T29" fmla="*/ 2147483647 h 3058"/>
                    <a:gd name="T30" fmla="*/ 2147483647 w 1976"/>
                    <a:gd name="T31" fmla="*/ 2147483647 h 3058"/>
                    <a:gd name="T32" fmla="*/ 2147483647 w 1976"/>
                    <a:gd name="T33" fmla="*/ 2147483647 h 3058"/>
                    <a:gd name="T34" fmla="*/ 2147483647 w 1976"/>
                    <a:gd name="T35" fmla="*/ 2147483647 h 3058"/>
                    <a:gd name="T36" fmla="*/ 2147483647 w 1976"/>
                    <a:gd name="T37" fmla="*/ 2147483647 h 3058"/>
                    <a:gd name="T38" fmla="*/ 2147483647 w 1976"/>
                    <a:gd name="T39" fmla="*/ 2147483647 h 3058"/>
                    <a:gd name="T40" fmla="*/ 2147483647 w 1976"/>
                    <a:gd name="T41" fmla="*/ 2147483647 h 3058"/>
                    <a:gd name="T42" fmla="*/ 2147483647 w 1976"/>
                    <a:gd name="T43" fmla="*/ 2147483647 h 3058"/>
                    <a:gd name="T44" fmla="*/ 2147483647 w 1976"/>
                    <a:gd name="T45" fmla="*/ 2147483647 h 3058"/>
                    <a:gd name="T46" fmla="*/ 2147483647 w 1976"/>
                    <a:gd name="T47" fmla="*/ 2147483647 h 3058"/>
                    <a:gd name="T48" fmla="*/ 2147483647 w 1976"/>
                    <a:gd name="T49" fmla="*/ 2147483647 h 3058"/>
                    <a:gd name="T50" fmla="*/ 2147483647 w 1976"/>
                    <a:gd name="T51" fmla="*/ 2147483647 h 3058"/>
                    <a:gd name="T52" fmla="*/ 2147483647 w 1976"/>
                    <a:gd name="T53" fmla="*/ 2147483647 h 3058"/>
                    <a:gd name="T54" fmla="*/ 2147483647 w 1976"/>
                    <a:gd name="T55" fmla="*/ 2147483647 h 3058"/>
                    <a:gd name="T56" fmla="*/ 2147483647 w 1976"/>
                    <a:gd name="T57" fmla="*/ 2147483647 h 3058"/>
                    <a:gd name="T58" fmla="*/ 2147483647 w 1976"/>
                    <a:gd name="T59" fmla="*/ 2147483647 h 3058"/>
                    <a:gd name="T60" fmla="*/ 2147483647 w 1976"/>
                    <a:gd name="T61" fmla="*/ 2147483647 h 3058"/>
                    <a:gd name="T62" fmla="*/ 2147483647 w 1976"/>
                    <a:gd name="T63" fmla="*/ 2147483647 h 3058"/>
                    <a:gd name="T64" fmla="*/ 2147483647 w 1976"/>
                    <a:gd name="T65" fmla="*/ 2147483647 h 3058"/>
                    <a:gd name="T66" fmla="*/ 2147483647 w 1976"/>
                    <a:gd name="T67" fmla="*/ 2147483647 h 3058"/>
                    <a:gd name="T68" fmla="*/ 2147483647 w 1976"/>
                    <a:gd name="T69" fmla="*/ 2147483647 h 3058"/>
                    <a:gd name="T70" fmla="*/ 2147483647 w 1976"/>
                    <a:gd name="T71" fmla="*/ 2147483647 h 3058"/>
                    <a:gd name="T72" fmla="*/ 2147483647 w 1976"/>
                    <a:gd name="T73" fmla="*/ 2147483647 h 3058"/>
                    <a:gd name="T74" fmla="*/ 2147483647 w 1976"/>
                    <a:gd name="T75" fmla="*/ 2147483647 h 3058"/>
                    <a:gd name="T76" fmla="*/ 2147483647 w 1976"/>
                    <a:gd name="T77" fmla="*/ 2147483647 h 3058"/>
                    <a:gd name="T78" fmla="*/ 2147483647 w 1976"/>
                    <a:gd name="T79" fmla="*/ 2147483647 h 3058"/>
                    <a:gd name="T80" fmla="*/ 2147483647 w 1976"/>
                    <a:gd name="T81" fmla="*/ 2147483647 h 3058"/>
                    <a:gd name="T82" fmla="*/ 2147483647 w 1976"/>
                    <a:gd name="T83" fmla="*/ 2147483647 h 3058"/>
                    <a:gd name="T84" fmla="*/ 2147483647 w 1976"/>
                    <a:gd name="T85" fmla="*/ 2147483647 h 3058"/>
                    <a:gd name="T86" fmla="*/ 2147483647 w 1976"/>
                    <a:gd name="T87" fmla="*/ 2147483647 h 3058"/>
                    <a:gd name="T88" fmla="*/ 2147483647 w 1976"/>
                    <a:gd name="T89" fmla="*/ 2147483647 h 3058"/>
                    <a:gd name="T90" fmla="*/ 2147483647 w 1976"/>
                    <a:gd name="T91" fmla="*/ 2147483647 h 3058"/>
                    <a:gd name="T92" fmla="*/ 2147483647 w 1976"/>
                    <a:gd name="T93" fmla="*/ 2147483647 h 3058"/>
                    <a:gd name="T94" fmla="*/ 2147483647 w 1976"/>
                    <a:gd name="T95" fmla="*/ 2147483647 h 3058"/>
                    <a:gd name="T96" fmla="*/ 2147483647 w 1976"/>
                    <a:gd name="T97" fmla="*/ 2147483647 h 3058"/>
                    <a:gd name="T98" fmla="*/ 2147483647 w 1976"/>
                    <a:gd name="T99" fmla="*/ 2147483647 h 3058"/>
                    <a:gd name="T100" fmla="*/ 2147483647 w 1976"/>
                    <a:gd name="T101" fmla="*/ 2147483647 h 3058"/>
                    <a:gd name="T102" fmla="*/ 2147483647 w 1976"/>
                    <a:gd name="T103" fmla="*/ 2147483647 h 3058"/>
                    <a:gd name="T104" fmla="*/ 2147483647 w 1976"/>
                    <a:gd name="T105" fmla="*/ 2147483647 h 3058"/>
                    <a:gd name="T106" fmla="*/ 2147483647 w 1976"/>
                    <a:gd name="T107" fmla="*/ 2147483647 h 3058"/>
                    <a:gd name="T108" fmla="*/ 2147483647 w 1976"/>
                    <a:gd name="T109" fmla="*/ 2147483647 h 3058"/>
                    <a:gd name="T110" fmla="*/ 2147483647 w 1976"/>
                    <a:gd name="T111" fmla="*/ 2147483647 h 3058"/>
                    <a:gd name="T112" fmla="*/ 2147483647 w 1976"/>
                    <a:gd name="T113" fmla="*/ 2147483647 h 3058"/>
                    <a:gd name="T114" fmla="*/ 2147483647 w 1976"/>
                    <a:gd name="T115" fmla="*/ 2147483647 h 305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976"/>
                    <a:gd name="T175" fmla="*/ 0 h 3058"/>
                    <a:gd name="T176" fmla="*/ 1976 w 1976"/>
                    <a:gd name="T177" fmla="*/ 3058 h 305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976" h="3058">
                      <a:moveTo>
                        <a:pt x="588" y="4"/>
                      </a:moveTo>
                      <a:lnTo>
                        <a:pt x="566" y="8"/>
                      </a:lnTo>
                      <a:lnTo>
                        <a:pt x="558" y="12"/>
                      </a:lnTo>
                      <a:lnTo>
                        <a:pt x="550" y="16"/>
                      </a:lnTo>
                      <a:lnTo>
                        <a:pt x="542" y="20"/>
                      </a:lnTo>
                      <a:lnTo>
                        <a:pt x="534" y="24"/>
                      </a:lnTo>
                      <a:lnTo>
                        <a:pt x="526" y="28"/>
                      </a:lnTo>
                      <a:lnTo>
                        <a:pt x="514" y="30"/>
                      </a:lnTo>
                      <a:lnTo>
                        <a:pt x="510" y="34"/>
                      </a:lnTo>
                      <a:lnTo>
                        <a:pt x="506" y="38"/>
                      </a:lnTo>
                      <a:lnTo>
                        <a:pt x="502" y="42"/>
                      </a:lnTo>
                      <a:lnTo>
                        <a:pt x="500" y="46"/>
                      </a:lnTo>
                      <a:lnTo>
                        <a:pt x="492" y="50"/>
                      </a:lnTo>
                      <a:lnTo>
                        <a:pt x="488" y="54"/>
                      </a:lnTo>
                      <a:lnTo>
                        <a:pt x="484" y="58"/>
                      </a:lnTo>
                      <a:lnTo>
                        <a:pt x="476" y="62"/>
                      </a:lnTo>
                      <a:lnTo>
                        <a:pt x="476" y="70"/>
                      </a:lnTo>
                      <a:lnTo>
                        <a:pt x="468" y="70"/>
                      </a:lnTo>
                      <a:lnTo>
                        <a:pt x="464" y="82"/>
                      </a:lnTo>
                      <a:lnTo>
                        <a:pt x="464" y="90"/>
                      </a:lnTo>
                      <a:lnTo>
                        <a:pt x="464" y="94"/>
                      </a:lnTo>
                      <a:lnTo>
                        <a:pt x="460" y="98"/>
                      </a:lnTo>
                      <a:lnTo>
                        <a:pt x="460" y="104"/>
                      </a:lnTo>
                      <a:lnTo>
                        <a:pt x="460" y="116"/>
                      </a:lnTo>
                      <a:lnTo>
                        <a:pt x="456" y="168"/>
                      </a:lnTo>
                      <a:lnTo>
                        <a:pt x="452" y="178"/>
                      </a:lnTo>
                      <a:lnTo>
                        <a:pt x="452" y="182"/>
                      </a:lnTo>
                      <a:lnTo>
                        <a:pt x="456" y="256"/>
                      </a:lnTo>
                      <a:lnTo>
                        <a:pt x="460" y="260"/>
                      </a:lnTo>
                      <a:lnTo>
                        <a:pt x="464" y="264"/>
                      </a:lnTo>
                      <a:lnTo>
                        <a:pt x="468" y="276"/>
                      </a:lnTo>
                      <a:lnTo>
                        <a:pt x="472" y="284"/>
                      </a:lnTo>
                      <a:lnTo>
                        <a:pt x="444" y="284"/>
                      </a:lnTo>
                      <a:lnTo>
                        <a:pt x="436" y="288"/>
                      </a:lnTo>
                      <a:lnTo>
                        <a:pt x="428" y="292"/>
                      </a:lnTo>
                      <a:lnTo>
                        <a:pt x="424" y="296"/>
                      </a:lnTo>
                      <a:lnTo>
                        <a:pt x="422" y="304"/>
                      </a:lnTo>
                      <a:lnTo>
                        <a:pt x="418" y="308"/>
                      </a:lnTo>
                      <a:lnTo>
                        <a:pt x="414" y="312"/>
                      </a:lnTo>
                      <a:lnTo>
                        <a:pt x="410" y="320"/>
                      </a:lnTo>
                      <a:lnTo>
                        <a:pt x="406" y="324"/>
                      </a:lnTo>
                      <a:lnTo>
                        <a:pt x="402" y="332"/>
                      </a:lnTo>
                      <a:lnTo>
                        <a:pt x="398" y="334"/>
                      </a:lnTo>
                      <a:lnTo>
                        <a:pt x="394" y="338"/>
                      </a:lnTo>
                      <a:lnTo>
                        <a:pt x="390" y="342"/>
                      </a:lnTo>
                      <a:lnTo>
                        <a:pt x="386" y="350"/>
                      </a:lnTo>
                      <a:lnTo>
                        <a:pt x="382" y="354"/>
                      </a:lnTo>
                      <a:lnTo>
                        <a:pt x="378" y="358"/>
                      </a:lnTo>
                      <a:lnTo>
                        <a:pt x="348" y="362"/>
                      </a:lnTo>
                      <a:lnTo>
                        <a:pt x="320" y="366"/>
                      </a:lnTo>
                      <a:lnTo>
                        <a:pt x="300" y="370"/>
                      </a:lnTo>
                      <a:lnTo>
                        <a:pt x="292" y="374"/>
                      </a:lnTo>
                      <a:lnTo>
                        <a:pt x="284" y="378"/>
                      </a:lnTo>
                      <a:lnTo>
                        <a:pt x="276" y="382"/>
                      </a:lnTo>
                      <a:lnTo>
                        <a:pt x="230" y="386"/>
                      </a:lnTo>
                      <a:lnTo>
                        <a:pt x="210" y="390"/>
                      </a:lnTo>
                      <a:lnTo>
                        <a:pt x="196" y="394"/>
                      </a:lnTo>
                      <a:lnTo>
                        <a:pt x="184" y="398"/>
                      </a:lnTo>
                      <a:lnTo>
                        <a:pt x="168" y="402"/>
                      </a:lnTo>
                      <a:lnTo>
                        <a:pt x="156" y="406"/>
                      </a:lnTo>
                      <a:lnTo>
                        <a:pt x="144" y="408"/>
                      </a:lnTo>
                      <a:lnTo>
                        <a:pt x="140" y="412"/>
                      </a:lnTo>
                      <a:lnTo>
                        <a:pt x="128" y="416"/>
                      </a:lnTo>
                      <a:lnTo>
                        <a:pt x="118" y="420"/>
                      </a:lnTo>
                      <a:lnTo>
                        <a:pt x="114" y="424"/>
                      </a:lnTo>
                      <a:lnTo>
                        <a:pt x="110" y="428"/>
                      </a:lnTo>
                      <a:lnTo>
                        <a:pt x="106" y="436"/>
                      </a:lnTo>
                      <a:lnTo>
                        <a:pt x="102" y="448"/>
                      </a:lnTo>
                      <a:lnTo>
                        <a:pt x="98" y="468"/>
                      </a:lnTo>
                      <a:lnTo>
                        <a:pt x="94" y="526"/>
                      </a:lnTo>
                      <a:lnTo>
                        <a:pt x="94" y="542"/>
                      </a:lnTo>
                      <a:lnTo>
                        <a:pt x="98" y="550"/>
                      </a:lnTo>
                      <a:lnTo>
                        <a:pt x="102" y="558"/>
                      </a:lnTo>
                      <a:lnTo>
                        <a:pt x="102" y="600"/>
                      </a:lnTo>
                      <a:lnTo>
                        <a:pt x="94" y="604"/>
                      </a:lnTo>
                      <a:lnTo>
                        <a:pt x="90" y="608"/>
                      </a:lnTo>
                      <a:lnTo>
                        <a:pt x="86" y="612"/>
                      </a:lnTo>
                      <a:lnTo>
                        <a:pt x="82" y="616"/>
                      </a:lnTo>
                      <a:lnTo>
                        <a:pt x="78" y="646"/>
                      </a:lnTo>
                      <a:lnTo>
                        <a:pt x="66" y="650"/>
                      </a:lnTo>
                      <a:lnTo>
                        <a:pt x="62" y="654"/>
                      </a:lnTo>
                      <a:lnTo>
                        <a:pt x="58" y="658"/>
                      </a:lnTo>
                      <a:lnTo>
                        <a:pt x="54" y="662"/>
                      </a:lnTo>
                      <a:lnTo>
                        <a:pt x="50" y="678"/>
                      </a:lnTo>
                      <a:lnTo>
                        <a:pt x="46" y="694"/>
                      </a:lnTo>
                      <a:lnTo>
                        <a:pt x="44" y="706"/>
                      </a:lnTo>
                      <a:lnTo>
                        <a:pt x="40" y="712"/>
                      </a:lnTo>
                      <a:lnTo>
                        <a:pt x="36" y="724"/>
                      </a:lnTo>
                      <a:lnTo>
                        <a:pt x="32" y="732"/>
                      </a:lnTo>
                      <a:lnTo>
                        <a:pt x="28" y="744"/>
                      </a:lnTo>
                      <a:lnTo>
                        <a:pt x="24" y="752"/>
                      </a:lnTo>
                      <a:lnTo>
                        <a:pt x="20" y="760"/>
                      </a:lnTo>
                      <a:lnTo>
                        <a:pt x="16" y="772"/>
                      </a:lnTo>
                      <a:lnTo>
                        <a:pt x="12" y="780"/>
                      </a:lnTo>
                      <a:lnTo>
                        <a:pt x="8" y="790"/>
                      </a:lnTo>
                      <a:lnTo>
                        <a:pt x="4" y="802"/>
                      </a:lnTo>
                      <a:lnTo>
                        <a:pt x="0" y="826"/>
                      </a:lnTo>
                      <a:lnTo>
                        <a:pt x="0" y="884"/>
                      </a:lnTo>
                      <a:lnTo>
                        <a:pt x="4" y="912"/>
                      </a:lnTo>
                      <a:lnTo>
                        <a:pt x="8" y="920"/>
                      </a:lnTo>
                      <a:lnTo>
                        <a:pt x="12" y="928"/>
                      </a:lnTo>
                      <a:lnTo>
                        <a:pt x="16" y="936"/>
                      </a:lnTo>
                      <a:lnTo>
                        <a:pt x="20" y="938"/>
                      </a:lnTo>
                      <a:lnTo>
                        <a:pt x="24" y="946"/>
                      </a:lnTo>
                      <a:lnTo>
                        <a:pt x="28" y="950"/>
                      </a:lnTo>
                      <a:lnTo>
                        <a:pt x="32" y="954"/>
                      </a:lnTo>
                      <a:lnTo>
                        <a:pt x="40" y="958"/>
                      </a:lnTo>
                      <a:lnTo>
                        <a:pt x="44" y="962"/>
                      </a:lnTo>
                      <a:lnTo>
                        <a:pt x="46" y="966"/>
                      </a:lnTo>
                      <a:lnTo>
                        <a:pt x="50" y="970"/>
                      </a:lnTo>
                      <a:lnTo>
                        <a:pt x="66" y="974"/>
                      </a:lnTo>
                      <a:lnTo>
                        <a:pt x="118" y="978"/>
                      </a:lnTo>
                      <a:lnTo>
                        <a:pt x="128" y="982"/>
                      </a:lnTo>
                      <a:lnTo>
                        <a:pt x="148" y="986"/>
                      </a:lnTo>
                      <a:lnTo>
                        <a:pt x="164" y="990"/>
                      </a:lnTo>
                      <a:lnTo>
                        <a:pt x="176" y="990"/>
                      </a:lnTo>
                      <a:lnTo>
                        <a:pt x="176" y="1012"/>
                      </a:lnTo>
                      <a:lnTo>
                        <a:pt x="180" y="1028"/>
                      </a:lnTo>
                      <a:lnTo>
                        <a:pt x="180" y="1044"/>
                      </a:lnTo>
                      <a:lnTo>
                        <a:pt x="176" y="1106"/>
                      </a:lnTo>
                      <a:lnTo>
                        <a:pt x="172" y="1126"/>
                      </a:lnTo>
                      <a:lnTo>
                        <a:pt x="168" y="1146"/>
                      </a:lnTo>
                      <a:lnTo>
                        <a:pt x="164" y="1164"/>
                      </a:lnTo>
                      <a:lnTo>
                        <a:pt x="160" y="1192"/>
                      </a:lnTo>
                      <a:lnTo>
                        <a:pt x="156" y="1208"/>
                      </a:lnTo>
                      <a:lnTo>
                        <a:pt x="152" y="1220"/>
                      </a:lnTo>
                      <a:lnTo>
                        <a:pt x="148" y="1236"/>
                      </a:lnTo>
                      <a:lnTo>
                        <a:pt x="144" y="1246"/>
                      </a:lnTo>
                      <a:lnTo>
                        <a:pt x="140" y="1332"/>
                      </a:lnTo>
                      <a:lnTo>
                        <a:pt x="136" y="1462"/>
                      </a:lnTo>
                      <a:lnTo>
                        <a:pt x="132" y="1628"/>
                      </a:lnTo>
                      <a:lnTo>
                        <a:pt x="132" y="1640"/>
                      </a:lnTo>
                      <a:lnTo>
                        <a:pt x="152" y="1644"/>
                      </a:lnTo>
                      <a:lnTo>
                        <a:pt x="160" y="1644"/>
                      </a:lnTo>
                      <a:lnTo>
                        <a:pt x="156" y="1660"/>
                      </a:lnTo>
                      <a:lnTo>
                        <a:pt x="156" y="1726"/>
                      </a:lnTo>
                      <a:lnTo>
                        <a:pt x="160" y="1758"/>
                      </a:lnTo>
                      <a:lnTo>
                        <a:pt x="164" y="1788"/>
                      </a:lnTo>
                      <a:lnTo>
                        <a:pt x="168" y="1816"/>
                      </a:lnTo>
                      <a:lnTo>
                        <a:pt x="172" y="1844"/>
                      </a:lnTo>
                      <a:lnTo>
                        <a:pt x="176" y="1932"/>
                      </a:lnTo>
                      <a:lnTo>
                        <a:pt x="180" y="1948"/>
                      </a:lnTo>
                      <a:lnTo>
                        <a:pt x="184" y="1960"/>
                      </a:lnTo>
                      <a:lnTo>
                        <a:pt x="188" y="1968"/>
                      </a:lnTo>
                      <a:lnTo>
                        <a:pt x="192" y="2018"/>
                      </a:lnTo>
                      <a:lnTo>
                        <a:pt x="196" y="2038"/>
                      </a:lnTo>
                      <a:lnTo>
                        <a:pt x="196" y="2062"/>
                      </a:lnTo>
                      <a:lnTo>
                        <a:pt x="192" y="2080"/>
                      </a:lnTo>
                      <a:lnTo>
                        <a:pt x="188" y="2096"/>
                      </a:lnTo>
                      <a:lnTo>
                        <a:pt x="184" y="2112"/>
                      </a:lnTo>
                      <a:lnTo>
                        <a:pt x="180" y="2128"/>
                      </a:lnTo>
                      <a:lnTo>
                        <a:pt x="176" y="2178"/>
                      </a:lnTo>
                      <a:lnTo>
                        <a:pt x="172" y="2198"/>
                      </a:lnTo>
                      <a:lnTo>
                        <a:pt x="168" y="2220"/>
                      </a:lnTo>
                      <a:lnTo>
                        <a:pt x="164" y="2244"/>
                      </a:lnTo>
                      <a:lnTo>
                        <a:pt x="160" y="2272"/>
                      </a:lnTo>
                      <a:lnTo>
                        <a:pt x="156" y="2298"/>
                      </a:lnTo>
                      <a:lnTo>
                        <a:pt x="152" y="2322"/>
                      </a:lnTo>
                      <a:lnTo>
                        <a:pt x="148" y="2354"/>
                      </a:lnTo>
                      <a:lnTo>
                        <a:pt x="148" y="2466"/>
                      </a:lnTo>
                      <a:lnTo>
                        <a:pt x="152" y="2518"/>
                      </a:lnTo>
                      <a:lnTo>
                        <a:pt x="156" y="2548"/>
                      </a:lnTo>
                      <a:lnTo>
                        <a:pt x="160" y="2572"/>
                      </a:lnTo>
                      <a:lnTo>
                        <a:pt x="160" y="2626"/>
                      </a:lnTo>
                      <a:lnTo>
                        <a:pt x="160" y="2744"/>
                      </a:lnTo>
                      <a:lnTo>
                        <a:pt x="164" y="2774"/>
                      </a:lnTo>
                      <a:lnTo>
                        <a:pt x="168" y="2798"/>
                      </a:lnTo>
                      <a:lnTo>
                        <a:pt x="172" y="2826"/>
                      </a:lnTo>
                      <a:lnTo>
                        <a:pt x="176" y="2872"/>
                      </a:lnTo>
                      <a:lnTo>
                        <a:pt x="176" y="2914"/>
                      </a:lnTo>
                      <a:lnTo>
                        <a:pt x="172" y="2918"/>
                      </a:lnTo>
                      <a:lnTo>
                        <a:pt x="168" y="2926"/>
                      </a:lnTo>
                      <a:lnTo>
                        <a:pt x="164" y="2930"/>
                      </a:lnTo>
                      <a:lnTo>
                        <a:pt x="160" y="2934"/>
                      </a:lnTo>
                      <a:lnTo>
                        <a:pt x="156" y="2938"/>
                      </a:lnTo>
                      <a:lnTo>
                        <a:pt x="152" y="2942"/>
                      </a:lnTo>
                      <a:lnTo>
                        <a:pt x="148" y="2946"/>
                      </a:lnTo>
                      <a:lnTo>
                        <a:pt x="144" y="2950"/>
                      </a:lnTo>
                      <a:lnTo>
                        <a:pt x="140" y="2954"/>
                      </a:lnTo>
                      <a:lnTo>
                        <a:pt x="136" y="2958"/>
                      </a:lnTo>
                      <a:lnTo>
                        <a:pt x="132" y="2966"/>
                      </a:lnTo>
                      <a:lnTo>
                        <a:pt x="128" y="2970"/>
                      </a:lnTo>
                      <a:lnTo>
                        <a:pt x="124" y="2974"/>
                      </a:lnTo>
                      <a:lnTo>
                        <a:pt x="122" y="2980"/>
                      </a:lnTo>
                      <a:lnTo>
                        <a:pt x="118" y="3012"/>
                      </a:lnTo>
                      <a:lnTo>
                        <a:pt x="114" y="3020"/>
                      </a:lnTo>
                      <a:lnTo>
                        <a:pt x="114" y="3052"/>
                      </a:lnTo>
                      <a:lnTo>
                        <a:pt x="118" y="3054"/>
                      </a:lnTo>
                      <a:lnTo>
                        <a:pt x="124" y="3058"/>
                      </a:lnTo>
                      <a:lnTo>
                        <a:pt x="160" y="3058"/>
                      </a:lnTo>
                      <a:lnTo>
                        <a:pt x="234" y="3054"/>
                      </a:lnTo>
                      <a:lnTo>
                        <a:pt x="276" y="3052"/>
                      </a:lnTo>
                      <a:lnTo>
                        <a:pt x="288" y="3048"/>
                      </a:lnTo>
                      <a:lnTo>
                        <a:pt x="300" y="3044"/>
                      </a:lnTo>
                      <a:lnTo>
                        <a:pt x="308" y="3040"/>
                      </a:lnTo>
                      <a:lnTo>
                        <a:pt x="312" y="3036"/>
                      </a:lnTo>
                      <a:lnTo>
                        <a:pt x="316" y="3032"/>
                      </a:lnTo>
                      <a:lnTo>
                        <a:pt x="320" y="3028"/>
                      </a:lnTo>
                      <a:lnTo>
                        <a:pt x="324" y="3024"/>
                      </a:lnTo>
                      <a:lnTo>
                        <a:pt x="328" y="3020"/>
                      </a:lnTo>
                      <a:lnTo>
                        <a:pt x="332" y="3012"/>
                      </a:lnTo>
                      <a:lnTo>
                        <a:pt x="332" y="3000"/>
                      </a:lnTo>
                      <a:lnTo>
                        <a:pt x="348" y="2996"/>
                      </a:lnTo>
                      <a:lnTo>
                        <a:pt x="358" y="2992"/>
                      </a:lnTo>
                      <a:lnTo>
                        <a:pt x="366" y="2988"/>
                      </a:lnTo>
                      <a:lnTo>
                        <a:pt x="370" y="2984"/>
                      </a:lnTo>
                      <a:lnTo>
                        <a:pt x="374" y="2980"/>
                      </a:lnTo>
                      <a:lnTo>
                        <a:pt x="382" y="2978"/>
                      </a:lnTo>
                      <a:lnTo>
                        <a:pt x="386" y="2970"/>
                      </a:lnTo>
                      <a:lnTo>
                        <a:pt x="386" y="2962"/>
                      </a:lnTo>
                      <a:lnTo>
                        <a:pt x="382" y="2926"/>
                      </a:lnTo>
                      <a:lnTo>
                        <a:pt x="378" y="2910"/>
                      </a:lnTo>
                      <a:lnTo>
                        <a:pt x="374" y="2896"/>
                      </a:lnTo>
                      <a:lnTo>
                        <a:pt x="382" y="2896"/>
                      </a:lnTo>
                      <a:lnTo>
                        <a:pt x="386" y="2864"/>
                      </a:lnTo>
                      <a:lnTo>
                        <a:pt x="390" y="2848"/>
                      </a:lnTo>
                      <a:lnTo>
                        <a:pt x="394" y="2826"/>
                      </a:lnTo>
                      <a:lnTo>
                        <a:pt x="398" y="2818"/>
                      </a:lnTo>
                      <a:lnTo>
                        <a:pt x="402" y="2806"/>
                      </a:lnTo>
                      <a:lnTo>
                        <a:pt x="406" y="2790"/>
                      </a:lnTo>
                      <a:lnTo>
                        <a:pt x="410" y="2778"/>
                      </a:lnTo>
                      <a:lnTo>
                        <a:pt x="414" y="2762"/>
                      </a:lnTo>
                      <a:lnTo>
                        <a:pt x="418" y="2750"/>
                      </a:lnTo>
                      <a:lnTo>
                        <a:pt x="422" y="2736"/>
                      </a:lnTo>
                      <a:lnTo>
                        <a:pt x="424" y="2720"/>
                      </a:lnTo>
                      <a:lnTo>
                        <a:pt x="428" y="2700"/>
                      </a:lnTo>
                      <a:lnTo>
                        <a:pt x="432" y="2676"/>
                      </a:lnTo>
                      <a:lnTo>
                        <a:pt x="436" y="2654"/>
                      </a:lnTo>
                      <a:lnTo>
                        <a:pt x="440" y="2630"/>
                      </a:lnTo>
                      <a:lnTo>
                        <a:pt x="444" y="2588"/>
                      </a:lnTo>
                      <a:lnTo>
                        <a:pt x="448" y="2514"/>
                      </a:lnTo>
                      <a:lnTo>
                        <a:pt x="448" y="2408"/>
                      </a:lnTo>
                      <a:lnTo>
                        <a:pt x="444" y="2272"/>
                      </a:lnTo>
                      <a:lnTo>
                        <a:pt x="440" y="2162"/>
                      </a:lnTo>
                      <a:lnTo>
                        <a:pt x="440" y="1948"/>
                      </a:lnTo>
                      <a:lnTo>
                        <a:pt x="444" y="1918"/>
                      </a:lnTo>
                      <a:lnTo>
                        <a:pt x="448" y="1906"/>
                      </a:lnTo>
                      <a:lnTo>
                        <a:pt x="452" y="1894"/>
                      </a:lnTo>
                      <a:lnTo>
                        <a:pt x="456" y="1878"/>
                      </a:lnTo>
                      <a:lnTo>
                        <a:pt x="460" y="1866"/>
                      </a:lnTo>
                      <a:lnTo>
                        <a:pt x="464" y="1850"/>
                      </a:lnTo>
                      <a:lnTo>
                        <a:pt x="468" y="1840"/>
                      </a:lnTo>
                      <a:lnTo>
                        <a:pt x="472" y="1832"/>
                      </a:lnTo>
                      <a:lnTo>
                        <a:pt x="476" y="1824"/>
                      </a:lnTo>
                      <a:lnTo>
                        <a:pt x="480" y="1816"/>
                      </a:lnTo>
                      <a:lnTo>
                        <a:pt x="484" y="1808"/>
                      </a:lnTo>
                      <a:lnTo>
                        <a:pt x="488" y="1792"/>
                      </a:lnTo>
                      <a:lnTo>
                        <a:pt x="492" y="1780"/>
                      </a:lnTo>
                      <a:lnTo>
                        <a:pt x="496" y="1764"/>
                      </a:lnTo>
                      <a:lnTo>
                        <a:pt x="500" y="1746"/>
                      </a:lnTo>
                      <a:lnTo>
                        <a:pt x="502" y="1730"/>
                      </a:lnTo>
                      <a:lnTo>
                        <a:pt x="502" y="1754"/>
                      </a:lnTo>
                      <a:lnTo>
                        <a:pt x="506" y="1784"/>
                      </a:lnTo>
                      <a:lnTo>
                        <a:pt x="510" y="1812"/>
                      </a:lnTo>
                      <a:lnTo>
                        <a:pt x="514" y="1836"/>
                      </a:lnTo>
                      <a:lnTo>
                        <a:pt x="518" y="1854"/>
                      </a:lnTo>
                      <a:lnTo>
                        <a:pt x="522" y="1878"/>
                      </a:lnTo>
                      <a:lnTo>
                        <a:pt x="526" y="1898"/>
                      </a:lnTo>
                      <a:lnTo>
                        <a:pt x="530" y="1918"/>
                      </a:lnTo>
                      <a:lnTo>
                        <a:pt x="534" y="1936"/>
                      </a:lnTo>
                      <a:lnTo>
                        <a:pt x="538" y="1952"/>
                      </a:lnTo>
                      <a:lnTo>
                        <a:pt x="542" y="1968"/>
                      </a:lnTo>
                      <a:lnTo>
                        <a:pt x="546" y="2038"/>
                      </a:lnTo>
                      <a:lnTo>
                        <a:pt x="550" y="2140"/>
                      </a:lnTo>
                      <a:lnTo>
                        <a:pt x="550" y="2182"/>
                      </a:lnTo>
                      <a:lnTo>
                        <a:pt x="546" y="2220"/>
                      </a:lnTo>
                      <a:lnTo>
                        <a:pt x="542" y="2264"/>
                      </a:lnTo>
                      <a:lnTo>
                        <a:pt x="538" y="2338"/>
                      </a:lnTo>
                      <a:lnTo>
                        <a:pt x="538" y="2580"/>
                      </a:lnTo>
                      <a:lnTo>
                        <a:pt x="542" y="2626"/>
                      </a:lnTo>
                      <a:lnTo>
                        <a:pt x="546" y="2658"/>
                      </a:lnTo>
                      <a:lnTo>
                        <a:pt x="550" y="2680"/>
                      </a:lnTo>
                      <a:lnTo>
                        <a:pt x="554" y="2704"/>
                      </a:lnTo>
                      <a:lnTo>
                        <a:pt x="558" y="2732"/>
                      </a:lnTo>
                      <a:lnTo>
                        <a:pt x="562" y="2748"/>
                      </a:lnTo>
                      <a:lnTo>
                        <a:pt x="566" y="2762"/>
                      </a:lnTo>
                      <a:lnTo>
                        <a:pt x="570" y="2778"/>
                      </a:lnTo>
                      <a:lnTo>
                        <a:pt x="574" y="2794"/>
                      </a:lnTo>
                      <a:lnTo>
                        <a:pt x="576" y="2806"/>
                      </a:lnTo>
                      <a:lnTo>
                        <a:pt x="580" y="2826"/>
                      </a:lnTo>
                      <a:lnTo>
                        <a:pt x="584" y="2840"/>
                      </a:lnTo>
                      <a:lnTo>
                        <a:pt x="588" y="2848"/>
                      </a:lnTo>
                      <a:lnTo>
                        <a:pt x="592" y="2860"/>
                      </a:lnTo>
                      <a:lnTo>
                        <a:pt x="596" y="2868"/>
                      </a:lnTo>
                      <a:lnTo>
                        <a:pt x="596" y="2884"/>
                      </a:lnTo>
                      <a:lnTo>
                        <a:pt x="592" y="2922"/>
                      </a:lnTo>
                      <a:lnTo>
                        <a:pt x="592" y="2938"/>
                      </a:lnTo>
                      <a:lnTo>
                        <a:pt x="596" y="2942"/>
                      </a:lnTo>
                      <a:lnTo>
                        <a:pt x="600" y="2946"/>
                      </a:lnTo>
                      <a:lnTo>
                        <a:pt x="608" y="2950"/>
                      </a:lnTo>
                      <a:lnTo>
                        <a:pt x="620" y="2954"/>
                      </a:lnTo>
                      <a:lnTo>
                        <a:pt x="640" y="2954"/>
                      </a:lnTo>
                      <a:lnTo>
                        <a:pt x="640" y="2974"/>
                      </a:lnTo>
                      <a:lnTo>
                        <a:pt x="644" y="2980"/>
                      </a:lnTo>
                      <a:lnTo>
                        <a:pt x="652" y="2984"/>
                      </a:lnTo>
                      <a:lnTo>
                        <a:pt x="654" y="2988"/>
                      </a:lnTo>
                      <a:lnTo>
                        <a:pt x="658" y="2992"/>
                      </a:lnTo>
                      <a:lnTo>
                        <a:pt x="666" y="2996"/>
                      </a:lnTo>
                      <a:lnTo>
                        <a:pt x="686" y="3000"/>
                      </a:lnTo>
                      <a:lnTo>
                        <a:pt x="698" y="3000"/>
                      </a:lnTo>
                      <a:lnTo>
                        <a:pt x="752" y="2996"/>
                      </a:lnTo>
                      <a:lnTo>
                        <a:pt x="796" y="2992"/>
                      </a:lnTo>
                      <a:lnTo>
                        <a:pt x="826" y="2988"/>
                      </a:lnTo>
                      <a:lnTo>
                        <a:pt x="838" y="2984"/>
                      </a:lnTo>
                      <a:lnTo>
                        <a:pt x="842" y="2980"/>
                      </a:lnTo>
                      <a:lnTo>
                        <a:pt x="846" y="2974"/>
                      </a:lnTo>
                      <a:lnTo>
                        <a:pt x="846" y="2962"/>
                      </a:lnTo>
                      <a:lnTo>
                        <a:pt x="842" y="2942"/>
                      </a:lnTo>
                      <a:lnTo>
                        <a:pt x="838" y="2938"/>
                      </a:lnTo>
                      <a:lnTo>
                        <a:pt x="834" y="2914"/>
                      </a:lnTo>
                      <a:lnTo>
                        <a:pt x="830" y="2906"/>
                      </a:lnTo>
                      <a:lnTo>
                        <a:pt x="826" y="2902"/>
                      </a:lnTo>
                      <a:lnTo>
                        <a:pt x="822" y="2900"/>
                      </a:lnTo>
                      <a:lnTo>
                        <a:pt x="818" y="2896"/>
                      </a:lnTo>
                      <a:lnTo>
                        <a:pt x="814" y="2892"/>
                      </a:lnTo>
                      <a:lnTo>
                        <a:pt x="810" y="2888"/>
                      </a:lnTo>
                      <a:lnTo>
                        <a:pt x="806" y="2884"/>
                      </a:lnTo>
                      <a:lnTo>
                        <a:pt x="804" y="2880"/>
                      </a:lnTo>
                      <a:lnTo>
                        <a:pt x="800" y="2876"/>
                      </a:lnTo>
                      <a:lnTo>
                        <a:pt x="796" y="2872"/>
                      </a:lnTo>
                      <a:lnTo>
                        <a:pt x="796" y="2860"/>
                      </a:lnTo>
                      <a:lnTo>
                        <a:pt x="800" y="2844"/>
                      </a:lnTo>
                      <a:lnTo>
                        <a:pt x="804" y="2828"/>
                      </a:lnTo>
                      <a:lnTo>
                        <a:pt x="806" y="2822"/>
                      </a:lnTo>
                      <a:lnTo>
                        <a:pt x="810" y="2810"/>
                      </a:lnTo>
                      <a:lnTo>
                        <a:pt x="814" y="2798"/>
                      </a:lnTo>
                      <a:lnTo>
                        <a:pt x="818" y="2790"/>
                      </a:lnTo>
                      <a:lnTo>
                        <a:pt x="822" y="2778"/>
                      </a:lnTo>
                      <a:lnTo>
                        <a:pt x="826" y="2766"/>
                      </a:lnTo>
                      <a:lnTo>
                        <a:pt x="830" y="2744"/>
                      </a:lnTo>
                      <a:lnTo>
                        <a:pt x="830" y="2528"/>
                      </a:lnTo>
                      <a:lnTo>
                        <a:pt x="830" y="2502"/>
                      </a:lnTo>
                      <a:lnTo>
                        <a:pt x="834" y="2482"/>
                      </a:lnTo>
                      <a:lnTo>
                        <a:pt x="838" y="2458"/>
                      </a:lnTo>
                      <a:lnTo>
                        <a:pt x="842" y="2428"/>
                      </a:lnTo>
                      <a:lnTo>
                        <a:pt x="842" y="2268"/>
                      </a:lnTo>
                      <a:lnTo>
                        <a:pt x="838" y="2236"/>
                      </a:lnTo>
                      <a:lnTo>
                        <a:pt x="838" y="1968"/>
                      </a:lnTo>
                      <a:lnTo>
                        <a:pt x="842" y="1932"/>
                      </a:lnTo>
                      <a:lnTo>
                        <a:pt x="846" y="1902"/>
                      </a:lnTo>
                      <a:lnTo>
                        <a:pt x="850" y="1866"/>
                      </a:lnTo>
                      <a:lnTo>
                        <a:pt x="854" y="1824"/>
                      </a:lnTo>
                      <a:lnTo>
                        <a:pt x="854" y="1628"/>
                      </a:lnTo>
                      <a:lnTo>
                        <a:pt x="850" y="1578"/>
                      </a:lnTo>
                      <a:lnTo>
                        <a:pt x="870" y="1578"/>
                      </a:lnTo>
                      <a:lnTo>
                        <a:pt x="912" y="1578"/>
                      </a:lnTo>
                      <a:lnTo>
                        <a:pt x="920" y="1582"/>
                      </a:lnTo>
                      <a:lnTo>
                        <a:pt x="928" y="1586"/>
                      </a:lnTo>
                      <a:lnTo>
                        <a:pt x="940" y="1590"/>
                      </a:lnTo>
                      <a:lnTo>
                        <a:pt x="948" y="1594"/>
                      </a:lnTo>
                      <a:lnTo>
                        <a:pt x="954" y="1598"/>
                      </a:lnTo>
                      <a:lnTo>
                        <a:pt x="962" y="1602"/>
                      </a:lnTo>
                      <a:lnTo>
                        <a:pt x="974" y="1606"/>
                      </a:lnTo>
                      <a:lnTo>
                        <a:pt x="986" y="1610"/>
                      </a:lnTo>
                      <a:lnTo>
                        <a:pt x="998" y="1614"/>
                      </a:lnTo>
                      <a:lnTo>
                        <a:pt x="1010" y="1616"/>
                      </a:lnTo>
                      <a:lnTo>
                        <a:pt x="1022" y="1620"/>
                      </a:lnTo>
                      <a:lnTo>
                        <a:pt x="1032" y="1624"/>
                      </a:lnTo>
                      <a:lnTo>
                        <a:pt x="1048" y="1628"/>
                      </a:lnTo>
                      <a:lnTo>
                        <a:pt x="1060" y="1632"/>
                      </a:lnTo>
                      <a:lnTo>
                        <a:pt x="1076" y="1636"/>
                      </a:lnTo>
                      <a:lnTo>
                        <a:pt x="1092" y="1640"/>
                      </a:lnTo>
                      <a:lnTo>
                        <a:pt x="1096" y="1644"/>
                      </a:lnTo>
                      <a:lnTo>
                        <a:pt x="1104" y="1648"/>
                      </a:lnTo>
                      <a:lnTo>
                        <a:pt x="1106" y="1652"/>
                      </a:lnTo>
                      <a:lnTo>
                        <a:pt x="1114" y="1656"/>
                      </a:lnTo>
                      <a:lnTo>
                        <a:pt x="1126" y="1656"/>
                      </a:lnTo>
                      <a:lnTo>
                        <a:pt x="1130" y="1652"/>
                      </a:lnTo>
                      <a:lnTo>
                        <a:pt x="1130" y="1640"/>
                      </a:lnTo>
                      <a:lnTo>
                        <a:pt x="1126" y="1620"/>
                      </a:lnTo>
                      <a:lnTo>
                        <a:pt x="1122" y="1610"/>
                      </a:lnTo>
                      <a:lnTo>
                        <a:pt x="1118" y="1598"/>
                      </a:lnTo>
                      <a:lnTo>
                        <a:pt x="1114" y="1582"/>
                      </a:lnTo>
                      <a:lnTo>
                        <a:pt x="1110" y="1562"/>
                      </a:lnTo>
                      <a:lnTo>
                        <a:pt x="1106" y="1542"/>
                      </a:lnTo>
                      <a:lnTo>
                        <a:pt x="1104" y="1524"/>
                      </a:lnTo>
                      <a:lnTo>
                        <a:pt x="1100" y="1504"/>
                      </a:lnTo>
                      <a:lnTo>
                        <a:pt x="1096" y="1480"/>
                      </a:lnTo>
                      <a:lnTo>
                        <a:pt x="1092" y="1462"/>
                      </a:lnTo>
                      <a:lnTo>
                        <a:pt x="1088" y="1438"/>
                      </a:lnTo>
                      <a:lnTo>
                        <a:pt x="1084" y="1414"/>
                      </a:lnTo>
                      <a:lnTo>
                        <a:pt x="1080" y="1392"/>
                      </a:lnTo>
                      <a:lnTo>
                        <a:pt x="1076" y="1364"/>
                      </a:lnTo>
                      <a:lnTo>
                        <a:pt x="1072" y="1348"/>
                      </a:lnTo>
                      <a:lnTo>
                        <a:pt x="1080" y="1348"/>
                      </a:lnTo>
                      <a:lnTo>
                        <a:pt x="1154" y="1344"/>
                      </a:lnTo>
                      <a:lnTo>
                        <a:pt x="1228" y="1340"/>
                      </a:lnTo>
                      <a:lnTo>
                        <a:pt x="1302" y="1336"/>
                      </a:lnTo>
                      <a:lnTo>
                        <a:pt x="1384" y="1332"/>
                      </a:lnTo>
                      <a:lnTo>
                        <a:pt x="1466" y="1328"/>
                      </a:lnTo>
                      <a:lnTo>
                        <a:pt x="1536" y="1324"/>
                      </a:lnTo>
                      <a:lnTo>
                        <a:pt x="1606" y="1320"/>
                      </a:lnTo>
                      <a:lnTo>
                        <a:pt x="1688" y="1316"/>
                      </a:lnTo>
                      <a:lnTo>
                        <a:pt x="1774" y="1314"/>
                      </a:lnTo>
                      <a:lnTo>
                        <a:pt x="1836" y="1310"/>
                      </a:lnTo>
                      <a:lnTo>
                        <a:pt x="1898" y="1306"/>
                      </a:lnTo>
                      <a:lnTo>
                        <a:pt x="1976" y="1302"/>
                      </a:lnTo>
                      <a:lnTo>
                        <a:pt x="1976" y="1278"/>
                      </a:lnTo>
                      <a:lnTo>
                        <a:pt x="1972" y="1246"/>
                      </a:lnTo>
                      <a:lnTo>
                        <a:pt x="1968" y="1216"/>
                      </a:lnTo>
                      <a:lnTo>
                        <a:pt x="1964" y="1180"/>
                      </a:lnTo>
                      <a:lnTo>
                        <a:pt x="1960" y="1150"/>
                      </a:lnTo>
                      <a:lnTo>
                        <a:pt x="1956" y="1114"/>
                      </a:lnTo>
                      <a:lnTo>
                        <a:pt x="1952" y="1084"/>
                      </a:lnTo>
                      <a:lnTo>
                        <a:pt x="1948" y="1048"/>
                      </a:lnTo>
                      <a:lnTo>
                        <a:pt x="1944" y="1016"/>
                      </a:lnTo>
                      <a:lnTo>
                        <a:pt x="1940" y="982"/>
                      </a:lnTo>
                      <a:lnTo>
                        <a:pt x="1938" y="950"/>
                      </a:lnTo>
                      <a:lnTo>
                        <a:pt x="1934" y="916"/>
                      </a:lnTo>
                      <a:lnTo>
                        <a:pt x="1930" y="884"/>
                      </a:lnTo>
                      <a:lnTo>
                        <a:pt x="1926" y="850"/>
                      </a:lnTo>
                      <a:lnTo>
                        <a:pt x="1926" y="826"/>
                      </a:lnTo>
                      <a:lnTo>
                        <a:pt x="1930" y="822"/>
                      </a:lnTo>
                      <a:lnTo>
                        <a:pt x="1930" y="806"/>
                      </a:lnTo>
                      <a:lnTo>
                        <a:pt x="1926" y="802"/>
                      </a:lnTo>
                      <a:lnTo>
                        <a:pt x="1918" y="802"/>
                      </a:lnTo>
                      <a:lnTo>
                        <a:pt x="1922" y="790"/>
                      </a:lnTo>
                      <a:lnTo>
                        <a:pt x="1934" y="786"/>
                      </a:lnTo>
                      <a:lnTo>
                        <a:pt x="1938" y="784"/>
                      </a:lnTo>
                      <a:lnTo>
                        <a:pt x="1938" y="764"/>
                      </a:lnTo>
                      <a:lnTo>
                        <a:pt x="1934" y="760"/>
                      </a:lnTo>
                      <a:lnTo>
                        <a:pt x="1930" y="756"/>
                      </a:lnTo>
                      <a:lnTo>
                        <a:pt x="1914" y="756"/>
                      </a:lnTo>
                      <a:lnTo>
                        <a:pt x="1914" y="744"/>
                      </a:lnTo>
                      <a:lnTo>
                        <a:pt x="1910" y="724"/>
                      </a:lnTo>
                      <a:lnTo>
                        <a:pt x="1922" y="724"/>
                      </a:lnTo>
                      <a:lnTo>
                        <a:pt x="1926" y="720"/>
                      </a:lnTo>
                      <a:lnTo>
                        <a:pt x="1930" y="716"/>
                      </a:lnTo>
                      <a:lnTo>
                        <a:pt x="1930" y="702"/>
                      </a:lnTo>
                      <a:lnTo>
                        <a:pt x="1926" y="698"/>
                      </a:lnTo>
                      <a:lnTo>
                        <a:pt x="1918" y="694"/>
                      </a:lnTo>
                      <a:lnTo>
                        <a:pt x="1906" y="694"/>
                      </a:lnTo>
                      <a:lnTo>
                        <a:pt x="1906" y="670"/>
                      </a:lnTo>
                      <a:lnTo>
                        <a:pt x="1902" y="632"/>
                      </a:lnTo>
                      <a:lnTo>
                        <a:pt x="1898" y="588"/>
                      </a:lnTo>
                      <a:lnTo>
                        <a:pt x="1894" y="550"/>
                      </a:lnTo>
                      <a:lnTo>
                        <a:pt x="1890" y="518"/>
                      </a:lnTo>
                      <a:lnTo>
                        <a:pt x="1886" y="502"/>
                      </a:lnTo>
                      <a:lnTo>
                        <a:pt x="1824" y="502"/>
                      </a:lnTo>
                      <a:lnTo>
                        <a:pt x="1726" y="506"/>
                      </a:lnTo>
                      <a:lnTo>
                        <a:pt x="1626" y="510"/>
                      </a:lnTo>
                      <a:lnTo>
                        <a:pt x="1524" y="514"/>
                      </a:lnTo>
                      <a:lnTo>
                        <a:pt x="1410" y="518"/>
                      </a:lnTo>
                      <a:lnTo>
                        <a:pt x="1302" y="522"/>
                      </a:lnTo>
                      <a:lnTo>
                        <a:pt x="1200" y="526"/>
                      </a:lnTo>
                      <a:lnTo>
                        <a:pt x="1064" y="530"/>
                      </a:lnTo>
                      <a:lnTo>
                        <a:pt x="962" y="534"/>
                      </a:lnTo>
                      <a:lnTo>
                        <a:pt x="962" y="526"/>
                      </a:lnTo>
                      <a:lnTo>
                        <a:pt x="958" y="518"/>
                      </a:lnTo>
                      <a:lnTo>
                        <a:pt x="954" y="510"/>
                      </a:lnTo>
                      <a:lnTo>
                        <a:pt x="952" y="506"/>
                      </a:lnTo>
                      <a:lnTo>
                        <a:pt x="948" y="498"/>
                      </a:lnTo>
                      <a:lnTo>
                        <a:pt x="944" y="490"/>
                      </a:lnTo>
                      <a:lnTo>
                        <a:pt x="940" y="486"/>
                      </a:lnTo>
                      <a:lnTo>
                        <a:pt x="936" y="484"/>
                      </a:lnTo>
                      <a:lnTo>
                        <a:pt x="932" y="480"/>
                      </a:lnTo>
                      <a:lnTo>
                        <a:pt x="928" y="476"/>
                      </a:lnTo>
                      <a:lnTo>
                        <a:pt x="924" y="472"/>
                      </a:lnTo>
                      <a:lnTo>
                        <a:pt x="920" y="468"/>
                      </a:lnTo>
                      <a:lnTo>
                        <a:pt x="916" y="464"/>
                      </a:lnTo>
                      <a:lnTo>
                        <a:pt x="908" y="460"/>
                      </a:lnTo>
                      <a:lnTo>
                        <a:pt x="892" y="456"/>
                      </a:lnTo>
                      <a:lnTo>
                        <a:pt x="888" y="452"/>
                      </a:lnTo>
                      <a:lnTo>
                        <a:pt x="880" y="448"/>
                      </a:lnTo>
                      <a:lnTo>
                        <a:pt x="874" y="444"/>
                      </a:lnTo>
                      <a:lnTo>
                        <a:pt x="866" y="440"/>
                      </a:lnTo>
                      <a:lnTo>
                        <a:pt x="854" y="436"/>
                      </a:lnTo>
                      <a:lnTo>
                        <a:pt x="842" y="432"/>
                      </a:lnTo>
                      <a:lnTo>
                        <a:pt x="822" y="428"/>
                      </a:lnTo>
                      <a:lnTo>
                        <a:pt x="806" y="424"/>
                      </a:lnTo>
                      <a:lnTo>
                        <a:pt x="796" y="420"/>
                      </a:lnTo>
                      <a:lnTo>
                        <a:pt x="776" y="416"/>
                      </a:lnTo>
                      <a:lnTo>
                        <a:pt x="760" y="412"/>
                      </a:lnTo>
                      <a:lnTo>
                        <a:pt x="744" y="408"/>
                      </a:lnTo>
                      <a:lnTo>
                        <a:pt x="744" y="402"/>
                      </a:lnTo>
                      <a:lnTo>
                        <a:pt x="748" y="386"/>
                      </a:lnTo>
                      <a:lnTo>
                        <a:pt x="748" y="378"/>
                      </a:lnTo>
                      <a:lnTo>
                        <a:pt x="760" y="378"/>
                      </a:lnTo>
                      <a:lnTo>
                        <a:pt x="768" y="374"/>
                      </a:lnTo>
                      <a:lnTo>
                        <a:pt x="772" y="366"/>
                      </a:lnTo>
                      <a:lnTo>
                        <a:pt x="772" y="354"/>
                      </a:lnTo>
                      <a:lnTo>
                        <a:pt x="768" y="342"/>
                      </a:lnTo>
                      <a:lnTo>
                        <a:pt x="768" y="334"/>
                      </a:lnTo>
                      <a:lnTo>
                        <a:pt x="772" y="320"/>
                      </a:lnTo>
                      <a:lnTo>
                        <a:pt x="772" y="292"/>
                      </a:lnTo>
                      <a:lnTo>
                        <a:pt x="772" y="288"/>
                      </a:lnTo>
                      <a:lnTo>
                        <a:pt x="772" y="276"/>
                      </a:lnTo>
                      <a:lnTo>
                        <a:pt x="780" y="280"/>
                      </a:lnTo>
                      <a:lnTo>
                        <a:pt x="788" y="280"/>
                      </a:lnTo>
                      <a:lnTo>
                        <a:pt x="788" y="276"/>
                      </a:lnTo>
                      <a:lnTo>
                        <a:pt x="784" y="272"/>
                      </a:lnTo>
                      <a:lnTo>
                        <a:pt x="780" y="264"/>
                      </a:lnTo>
                      <a:lnTo>
                        <a:pt x="784" y="260"/>
                      </a:lnTo>
                      <a:lnTo>
                        <a:pt x="788" y="256"/>
                      </a:lnTo>
                      <a:lnTo>
                        <a:pt x="792" y="254"/>
                      </a:lnTo>
                      <a:lnTo>
                        <a:pt x="796" y="250"/>
                      </a:lnTo>
                      <a:lnTo>
                        <a:pt x="800" y="246"/>
                      </a:lnTo>
                      <a:lnTo>
                        <a:pt x="800" y="238"/>
                      </a:lnTo>
                      <a:lnTo>
                        <a:pt x="796" y="194"/>
                      </a:lnTo>
                      <a:lnTo>
                        <a:pt x="792" y="164"/>
                      </a:lnTo>
                      <a:lnTo>
                        <a:pt x="788" y="152"/>
                      </a:lnTo>
                      <a:lnTo>
                        <a:pt x="784" y="120"/>
                      </a:lnTo>
                      <a:lnTo>
                        <a:pt x="780" y="108"/>
                      </a:lnTo>
                      <a:lnTo>
                        <a:pt x="776" y="98"/>
                      </a:lnTo>
                      <a:lnTo>
                        <a:pt x="772" y="90"/>
                      </a:lnTo>
                      <a:lnTo>
                        <a:pt x="768" y="82"/>
                      </a:lnTo>
                      <a:lnTo>
                        <a:pt x="764" y="78"/>
                      </a:lnTo>
                      <a:lnTo>
                        <a:pt x="760" y="70"/>
                      </a:lnTo>
                      <a:lnTo>
                        <a:pt x="756" y="66"/>
                      </a:lnTo>
                      <a:lnTo>
                        <a:pt x="752" y="58"/>
                      </a:lnTo>
                      <a:lnTo>
                        <a:pt x="748" y="54"/>
                      </a:lnTo>
                      <a:lnTo>
                        <a:pt x="744" y="50"/>
                      </a:lnTo>
                      <a:lnTo>
                        <a:pt x="740" y="46"/>
                      </a:lnTo>
                      <a:lnTo>
                        <a:pt x="736" y="42"/>
                      </a:lnTo>
                      <a:lnTo>
                        <a:pt x="732" y="38"/>
                      </a:lnTo>
                      <a:lnTo>
                        <a:pt x="726" y="34"/>
                      </a:lnTo>
                      <a:lnTo>
                        <a:pt x="722" y="30"/>
                      </a:lnTo>
                      <a:lnTo>
                        <a:pt x="714" y="28"/>
                      </a:lnTo>
                      <a:lnTo>
                        <a:pt x="710" y="24"/>
                      </a:lnTo>
                      <a:lnTo>
                        <a:pt x="702" y="20"/>
                      </a:lnTo>
                      <a:lnTo>
                        <a:pt x="694" y="16"/>
                      </a:lnTo>
                      <a:lnTo>
                        <a:pt x="686" y="12"/>
                      </a:lnTo>
                      <a:lnTo>
                        <a:pt x="674" y="8"/>
                      </a:lnTo>
                      <a:lnTo>
                        <a:pt x="654" y="4"/>
                      </a:lnTo>
                      <a:lnTo>
                        <a:pt x="640" y="0"/>
                      </a:lnTo>
                      <a:lnTo>
                        <a:pt x="600" y="0"/>
                      </a:lnTo>
                      <a:lnTo>
                        <a:pt x="588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  <p:sp>
              <p:nvSpPr>
                <p:cNvPr id="77" name="Freeform 60"/>
                <p:cNvSpPr>
                  <a:spLocks/>
                </p:cNvSpPr>
                <p:nvPr/>
              </p:nvSpPr>
              <p:spPr bwMode="auto">
                <a:xfrm>
                  <a:off x="9345298" y="-2756583"/>
                  <a:ext cx="1981357" cy="1257558"/>
                </a:xfrm>
                <a:custGeom>
                  <a:avLst/>
                  <a:gdLst>
                    <a:gd name="T0" fmla="*/ 2147483647 w 1248"/>
                    <a:gd name="T1" fmla="*/ 2147483647 h 792"/>
                    <a:gd name="T2" fmla="*/ 2147483647 w 1248"/>
                    <a:gd name="T3" fmla="*/ 2147483647 h 792"/>
                    <a:gd name="T4" fmla="*/ 2147483647 w 1248"/>
                    <a:gd name="T5" fmla="*/ 0 h 792"/>
                    <a:gd name="T6" fmla="*/ 0 w 1248"/>
                    <a:gd name="T7" fmla="*/ 2147483647 h 792"/>
                    <a:gd name="T8" fmla="*/ 2147483647 w 1248"/>
                    <a:gd name="T9" fmla="*/ 2147483647 h 792"/>
                    <a:gd name="T10" fmla="*/ 2147483647 w 1248"/>
                    <a:gd name="T11" fmla="*/ 2147483647 h 792"/>
                    <a:gd name="T12" fmla="*/ 2147483647 w 1248"/>
                    <a:gd name="T13" fmla="*/ 2147483647 h 792"/>
                    <a:gd name="T14" fmla="*/ 2147483647 w 1248"/>
                    <a:gd name="T15" fmla="*/ 2147483647 h 792"/>
                    <a:gd name="T16" fmla="*/ 2147483647 w 1248"/>
                    <a:gd name="T17" fmla="*/ 2147483647 h 792"/>
                    <a:gd name="T18" fmla="*/ 2147483647 w 1248"/>
                    <a:gd name="T19" fmla="*/ 2147483647 h 792"/>
                    <a:gd name="T20" fmla="*/ 2147483647 w 1248"/>
                    <a:gd name="T21" fmla="*/ 2147483647 h 792"/>
                    <a:gd name="T22" fmla="*/ 2147483647 w 1248"/>
                    <a:gd name="T23" fmla="*/ 2147483647 h 792"/>
                    <a:gd name="T24" fmla="*/ 2147483647 w 1248"/>
                    <a:gd name="T25" fmla="*/ 2147483647 h 792"/>
                    <a:gd name="T26" fmla="*/ 2147483647 w 1248"/>
                    <a:gd name="T27" fmla="*/ 2147483647 h 792"/>
                    <a:gd name="T28" fmla="*/ 2147483647 w 1248"/>
                    <a:gd name="T29" fmla="*/ 2147483647 h 792"/>
                    <a:gd name="T30" fmla="*/ 2147483647 w 1248"/>
                    <a:gd name="T31" fmla="*/ 2147483647 h 792"/>
                    <a:gd name="T32" fmla="*/ 2147483647 w 1248"/>
                    <a:gd name="T33" fmla="*/ 2147483647 h 792"/>
                    <a:gd name="T34" fmla="*/ 2147483647 w 1248"/>
                    <a:gd name="T35" fmla="*/ 2147483647 h 792"/>
                    <a:gd name="T36" fmla="*/ 2147483647 w 1248"/>
                    <a:gd name="T37" fmla="*/ 2147483647 h 792"/>
                    <a:gd name="T38" fmla="*/ 2147483647 w 1248"/>
                    <a:gd name="T39" fmla="*/ 2147483647 h 792"/>
                    <a:gd name="T40" fmla="*/ 2147483647 w 1248"/>
                    <a:gd name="T41" fmla="*/ 2147483647 h 792"/>
                    <a:gd name="T42" fmla="*/ 2147483647 w 1248"/>
                    <a:gd name="T43" fmla="*/ 2147483647 h 792"/>
                    <a:gd name="T44" fmla="*/ 2147483647 w 1248"/>
                    <a:gd name="T45" fmla="*/ 2147483647 h 792"/>
                    <a:gd name="T46" fmla="*/ 2147483647 w 1248"/>
                    <a:gd name="T47" fmla="*/ 2147483647 h 792"/>
                    <a:gd name="T48" fmla="*/ 2147483647 w 1248"/>
                    <a:gd name="T49" fmla="*/ 2147483647 h 792"/>
                    <a:gd name="T50" fmla="*/ 2147483647 w 1248"/>
                    <a:gd name="T51" fmla="*/ 2147483647 h 792"/>
                    <a:gd name="T52" fmla="*/ 2147483647 w 1248"/>
                    <a:gd name="T53" fmla="*/ 2147483647 h 792"/>
                    <a:gd name="T54" fmla="*/ 2147483647 w 1248"/>
                    <a:gd name="T55" fmla="*/ 2147483647 h 792"/>
                    <a:gd name="T56" fmla="*/ 2147483647 w 1248"/>
                    <a:gd name="T57" fmla="*/ 2147483647 h 792"/>
                    <a:gd name="T58" fmla="*/ 2147483647 w 1248"/>
                    <a:gd name="T59" fmla="*/ 2147483647 h 792"/>
                    <a:gd name="T60" fmla="*/ 2147483647 w 1248"/>
                    <a:gd name="T61" fmla="*/ 2147483647 h 792"/>
                    <a:gd name="T62" fmla="*/ 2147483647 w 1248"/>
                    <a:gd name="T63" fmla="*/ 2147483647 h 792"/>
                    <a:gd name="T64" fmla="*/ 2147483647 w 1248"/>
                    <a:gd name="T65" fmla="*/ 2147483647 h 792"/>
                    <a:gd name="T66" fmla="*/ 2147483647 w 1248"/>
                    <a:gd name="T67" fmla="*/ 2147483647 h 792"/>
                    <a:gd name="T68" fmla="*/ 2147483647 w 1248"/>
                    <a:gd name="T69" fmla="*/ 2147483647 h 792"/>
                    <a:gd name="T70" fmla="*/ 2147483647 w 1248"/>
                    <a:gd name="T71" fmla="*/ 2147483647 h 792"/>
                    <a:gd name="T72" fmla="*/ 2147483647 w 1248"/>
                    <a:gd name="T73" fmla="*/ 2147483647 h 792"/>
                    <a:gd name="T74" fmla="*/ 2147483647 w 1248"/>
                    <a:gd name="T75" fmla="*/ 2147483647 h 792"/>
                    <a:gd name="T76" fmla="*/ 2147483647 w 1248"/>
                    <a:gd name="T77" fmla="*/ 2147483647 h 792"/>
                    <a:gd name="T78" fmla="*/ 2147483647 w 1248"/>
                    <a:gd name="T79" fmla="*/ 2147483647 h 792"/>
                    <a:gd name="T80" fmla="*/ 2147483647 w 1248"/>
                    <a:gd name="T81" fmla="*/ 2147483647 h 792"/>
                    <a:gd name="T82" fmla="*/ 2147483647 w 1248"/>
                    <a:gd name="T83" fmla="*/ 2147483647 h 79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248"/>
                    <a:gd name="T127" fmla="*/ 0 h 792"/>
                    <a:gd name="T128" fmla="*/ 1248 w 1248"/>
                    <a:gd name="T129" fmla="*/ 792 h 79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248" h="792">
                      <a:moveTo>
                        <a:pt x="60" y="792"/>
                      </a:moveTo>
                      <a:lnTo>
                        <a:pt x="1248" y="734"/>
                      </a:lnTo>
                      <a:lnTo>
                        <a:pt x="1164" y="0"/>
                      </a:lnTo>
                      <a:lnTo>
                        <a:pt x="0" y="38"/>
                      </a:lnTo>
                      <a:lnTo>
                        <a:pt x="12" y="212"/>
                      </a:lnTo>
                      <a:lnTo>
                        <a:pt x="18" y="218"/>
                      </a:lnTo>
                      <a:lnTo>
                        <a:pt x="22" y="218"/>
                      </a:lnTo>
                      <a:lnTo>
                        <a:pt x="26" y="218"/>
                      </a:lnTo>
                      <a:lnTo>
                        <a:pt x="32" y="220"/>
                      </a:lnTo>
                      <a:lnTo>
                        <a:pt x="38" y="224"/>
                      </a:lnTo>
                      <a:lnTo>
                        <a:pt x="44" y="226"/>
                      </a:lnTo>
                      <a:lnTo>
                        <a:pt x="60" y="228"/>
                      </a:lnTo>
                      <a:lnTo>
                        <a:pt x="68" y="230"/>
                      </a:lnTo>
                      <a:lnTo>
                        <a:pt x="72" y="234"/>
                      </a:lnTo>
                      <a:lnTo>
                        <a:pt x="76" y="236"/>
                      </a:lnTo>
                      <a:lnTo>
                        <a:pt x="78" y="240"/>
                      </a:lnTo>
                      <a:lnTo>
                        <a:pt x="78" y="244"/>
                      </a:lnTo>
                      <a:lnTo>
                        <a:pt x="76" y="250"/>
                      </a:lnTo>
                      <a:lnTo>
                        <a:pt x="72" y="254"/>
                      </a:lnTo>
                      <a:lnTo>
                        <a:pt x="68" y="256"/>
                      </a:lnTo>
                      <a:lnTo>
                        <a:pt x="62" y="258"/>
                      </a:lnTo>
                      <a:lnTo>
                        <a:pt x="60" y="258"/>
                      </a:lnTo>
                      <a:lnTo>
                        <a:pt x="58" y="258"/>
                      </a:lnTo>
                      <a:lnTo>
                        <a:pt x="54" y="264"/>
                      </a:lnTo>
                      <a:lnTo>
                        <a:pt x="52" y="272"/>
                      </a:lnTo>
                      <a:lnTo>
                        <a:pt x="50" y="286"/>
                      </a:lnTo>
                      <a:lnTo>
                        <a:pt x="46" y="294"/>
                      </a:lnTo>
                      <a:lnTo>
                        <a:pt x="40" y="302"/>
                      </a:lnTo>
                      <a:lnTo>
                        <a:pt x="32" y="310"/>
                      </a:lnTo>
                      <a:lnTo>
                        <a:pt x="24" y="312"/>
                      </a:lnTo>
                      <a:lnTo>
                        <a:pt x="20" y="316"/>
                      </a:lnTo>
                      <a:lnTo>
                        <a:pt x="60" y="7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</p:grpSp>
          <p:grpSp>
            <p:nvGrpSpPr>
              <p:cNvPr id="70" name="Gruppe 20"/>
              <p:cNvGrpSpPr>
                <a:grpSpLocks/>
              </p:cNvGrpSpPr>
              <p:nvPr/>
            </p:nvGrpSpPr>
            <p:grpSpPr bwMode="auto">
              <a:xfrm>
                <a:off x="1477963" y="1831975"/>
                <a:ext cx="400050" cy="1581150"/>
                <a:chOff x="8945563" y="-3140075"/>
                <a:chExt cx="400050" cy="1581150"/>
              </a:xfrm>
            </p:grpSpPr>
            <p:sp>
              <p:nvSpPr>
                <p:cNvPr id="72" name="Freeform 56"/>
                <p:cNvSpPr>
                  <a:spLocks/>
                </p:cNvSpPr>
                <p:nvPr/>
              </p:nvSpPr>
              <p:spPr bwMode="auto">
                <a:xfrm>
                  <a:off x="8945563" y="-3140075"/>
                  <a:ext cx="241300" cy="768350"/>
                </a:xfrm>
                <a:custGeom>
                  <a:avLst/>
                  <a:gdLst>
                    <a:gd name="T0" fmla="*/ 2147483647 w 152"/>
                    <a:gd name="T1" fmla="*/ 2147483647 h 484"/>
                    <a:gd name="T2" fmla="*/ 2147483647 w 152"/>
                    <a:gd name="T3" fmla="*/ 2147483647 h 484"/>
                    <a:gd name="T4" fmla="*/ 2147483647 w 152"/>
                    <a:gd name="T5" fmla="*/ 2147483647 h 484"/>
                    <a:gd name="T6" fmla="*/ 2147483647 w 152"/>
                    <a:gd name="T7" fmla="*/ 2147483647 h 484"/>
                    <a:gd name="T8" fmla="*/ 2147483647 w 152"/>
                    <a:gd name="T9" fmla="*/ 2147483647 h 484"/>
                    <a:gd name="T10" fmla="*/ 2147483647 w 152"/>
                    <a:gd name="T11" fmla="*/ 2147483647 h 484"/>
                    <a:gd name="T12" fmla="*/ 2147483647 w 152"/>
                    <a:gd name="T13" fmla="*/ 2147483647 h 484"/>
                    <a:gd name="T14" fmla="*/ 2147483647 w 152"/>
                    <a:gd name="T15" fmla="*/ 2147483647 h 484"/>
                    <a:gd name="T16" fmla="*/ 2147483647 w 152"/>
                    <a:gd name="T17" fmla="*/ 2147483647 h 484"/>
                    <a:gd name="T18" fmla="*/ 2147483647 w 152"/>
                    <a:gd name="T19" fmla="*/ 2147483647 h 484"/>
                    <a:gd name="T20" fmla="*/ 2147483647 w 152"/>
                    <a:gd name="T21" fmla="*/ 2147483647 h 484"/>
                    <a:gd name="T22" fmla="*/ 2147483647 w 152"/>
                    <a:gd name="T23" fmla="*/ 2147483647 h 484"/>
                    <a:gd name="T24" fmla="*/ 2147483647 w 152"/>
                    <a:gd name="T25" fmla="*/ 2147483647 h 484"/>
                    <a:gd name="T26" fmla="*/ 2147483647 w 152"/>
                    <a:gd name="T27" fmla="*/ 2147483647 h 484"/>
                    <a:gd name="T28" fmla="*/ 2147483647 w 152"/>
                    <a:gd name="T29" fmla="*/ 2147483647 h 484"/>
                    <a:gd name="T30" fmla="*/ 2147483647 w 152"/>
                    <a:gd name="T31" fmla="*/ 2147483647 h 484"/>
                    <a:gd name="T32" fmla="*/ 2147483647 w 152"/>
                    <a:gd name="T33" fmla="*/ 2147483647 h 484"/>
                    <a:gd name="T34" fmla="*/ 2147483647 w 152"/>
                    <a:gd name="T35" fmla="*/ 2147483647 h 484"/>
                    <a:gd name="T36" fmla="*/ 2147483647 w 152"/>
                    <a:gd name="T37" fmla="*/ 2147483647 h 484"/>
                    <a:gd name="T38" fmla="*/ 2147483647 w 152"/>
                    <a:gd name="T39" fmla="*/ 2147483647 h 484"/>
                    <a:gd name="T40" fmla="*/ 2147483647 w 152"/>
                    <a:gd name="T41" fmla="*/ 2147483647 h 484"/>
                    <a:gd name="T42" fmla="*/ 2147483647 w 152"/>
                    <a:gd name="T43" fmla="*/ 2147483647 h 484"/>
                    <a:gd name="T44" fmla="*/ 2147483647 w 152"/>
                    <a:gd name="T45" fmla="*/ 2147483647 h 484"/>
                    <a:gd name="T46" fmla="*/ 2147483647 w 152"/>
                    <a:gd name="T47" fmla="*/ 2147483647 h 484"/>
                    <a:gd name="T48" fmla="*/ 2147483647 w 152"/>
                    <a:gd name="T49" fmla="*/ 2147483647 h 484"/>
                    <a:gd name="T50" fmla="*/ 2147483647 w 152"/>
                    <a:gd name="T51" fmla="*/ 2147483647 h 484"/>
                    <a:gd name="T52" fmla="*/ 2147483647 w 152"/>
                    <a:gd name="T53" fmla="*/ 2147483647 h 484"/>
                    <a:gd name="T54" fmla="*/ 2147483647 w 152"/>
                    <a:gd name="T55" fmla="*/ 2147483647 h 484"/>
                    <a:gd name="T56" fmla="*/ 0 w 152"/>
                    <a:gd name="T57" fmla="*/ 2147483647 h 484"/>
                    <a:gd name="T58" fmla="*/ 2147483647 w 152"/>
                    <a:gd name="T59" fmla="*/ 2147483647 h 484"/>
                    <a:gd name="T60" fmla="*/ 2147483647 w 152"/>
                    <a:gd name="T61" fmla="*/ 2147483647 h 484"/>
                    <a:gd name="T62" fmla="*/ 2147483647 w 152"/>
                    <a:gd name="T63" fmla="*/ 2147483647 h 484"/>
                    <a:gd name="T64" fmla="*/ 2147483647 w 152"/>
                    <a:gd name="T65" fmla="*/ 0 h 484"/>
                    <a:gd name="T66" fmla="*/ 2147483647 w 152"/>
                    <a:gd name="T67" fmla="*/ 0 h 48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52"/>
                    <a:gd name="T103" fmla="*/ 0 h 484"/>
                    <a:gd name="T104" fmla="*/ 152 w 152"/>
                    <a:gd name="T105" fmla="*/ 484 h 48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52" h="484">
                      <a:moveTo>
                        <a:pt x="30" y="2"/>
                      </a:move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18" y="8"/>
                      </a:lnTo>
                      <a:lnTo>
                        <a:pt x="14" y="12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34"/>
                      </a:lnTo>
                      <a:lnTo>
                        <a:pt x="18" y="56"/>
                      </a:lnTo>
                      <a:lnTo>
                        <a:pt x="34" y="88"/>
                      </a:lnTo>
                      <a:lnTo>
                        <a:pt x="46" y="104"/>
                      </a:lnTo>
                      <a:lnTo>
                        <a:pt x="58" y="122"/>
                      </a:lnTo>
                      <a:lnTo>
                        <a:pt x="74" y="140"/>
                      </a:lnTo>
                      <a:lnTo>
                        <a:pt x="92" y="160"/>
                      </a:lnTo>
                      <a:lnTo>
                        <a:pt x="112" y="180"/>
                      </a:lnTo>
                      <a:lnTo>
                        <a:pt x="138" y="204"/>
                      </a:lnTo>
                      <a:lnTo>
                        <a:pt x="120" y="230"/>
                      </a:lnTo>
                      <a:lnTo>
                        <a:pt x="118" y="232"/>
                      </a:lnTo>
                      <a:lnTo>
                        <a:pt x="118" y="234"/>
                      </a:lnTo>
                      <a:lnTo>
                        <a:pt x="120" y="236"/>
                      </a:lnTo>
                      <a:lnTo>
                        <a:pt x="132" y="248"/>
                      </a:lnTo>
                      <a:lnTo>
                        <a:pt x="142" y="258"/>
                      </a:lnTo>
                      <a:lnTo>
                        <a:pt x="146" y="264"/>
                      </a:lnTo>
                      <a:lnTo>
                        <a:pt x="148" y="270"/>
                      </a:lnTo>
                      <a:lnTo>
                        <a:pt x="150" y="278"/>
                      </a:lnTo>
                      <a:lnTo>
                        <a:pt x="152" y="284"/>
                      </a:lnTo>
                      <a:lnTo>
                        <a:pt x="152" y="286"/>
                      </a:lnTo>
                      <a:lnTo>
                        <a:pt x="150" y="288"/>
                      </a:lnTo>
                      <a:lnTo>
                        <a:pt x="148" y="294"/>
                      </a:lnTo>
                      <a:lnTo>
                        <a:pt x="146" y="308"/>
                      </a:lnTo>
                      <a:lnTo>
                        <a:pt x="144" y="358"/>
                      </a:lnTo>
                      <a:lnTo>
                        <a:pt x="144" y="388"/>
                      </a:lnTo>
                      <a:lnTo>
                        <a:pt x="144" y="420"/>
                      </a:lnTo>
                      <a:lnTo>
                        <a:pt x="146" y="450"/>
                      </a:lnTo>
                      <a:lnTo>
                        <a:pt x="150" y="480"/>
                      </a:lnTo>
                      <a:lnTo>
                        <a:pt x="146" y="484"/>
                      </a:lnTo>
                      <a:lnTo>
                        <a:pt x="140" y="484"/>
                      </a:lnTo>
                      <a:lnTo>
                        <a:pt x="118" y="390"/>
                      </a:lnTo>
                      <a:lnTo>
                        <a:pt x="94" y="296"/>
                      </a:lnTo>
                      <a:lnTo>
                        <a:pt x="82" y="250"/>
                      </a:lnTo>
                      <a:lnTo>
                        <a:pt x="66" y="202"/>
                      </a:lnTo>
                      <a:lnTo>
                        <a:pt x="50" y="158"/>
                      </a:lnTo>
                      <a:lnTo>
                        <a:pt x="30" y="114"/>
                      </a:lnTo>
                      <a:lnTo>
                        <a:pt x="18" y="92"/>
                      </a:lnTo>
                      <a:lnTo>
                        <a:pt x="6" y="68"/>
                      </a:lnTo>
                      <a:lnTo>
                        <a:pt x="2" y="58"/>
                      </a:lnTo>
                      <a:lnTo>
                        <a:pt x="0" y="44"/>
                      </a:lnTo>
                      <a:lnTo>
                        <a:pt x="0" y="32"/>
                      </a:lnTo>
                      <a:lnTo>
                        <a:pt x="2" y="18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6" y="0"/>
                      </a:lnTo>
                      <a:lnTo>
                        <a:pt x="32" y="0"/>
                      </a:lnTo>
                      <a:lnTo>
                        <a:pt x="3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  <p:sp>
              <p:nvSpPr>
                <p:cNvPr id="73" name="Freeform 57"/>
                <p:cNvSpPr>
                  <a:spLocks/>
                </p:cNvSpPr>
                <p:nvPr/>
              </p:nvSpPr>
              <p:spPr bwMode="auto">
                <a:xfrm>
                  <a:off x="9301163" y="-2806700"/>
                  <a:ext cx="44450" cy="66675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0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0 h 42"/>
                    <a:gd name="T22" fmla="*/ 2147483647 w 28"/>
                    <a:gd name="T23" fmla="*/ 0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0 w 28"/>
                    <a:gd name="T35" fmla="*/ 2147483647 h 42"/>
                    <a:gd name="T36" fmla="*/ 0 w 28"/>
                    <a:gd name="T37" fmla="*/ 2147483647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8"/>
                    <a:gd name="T58" fmla="*/ 0 h 42"/>
                    <a:gd name="T59" fmla="*/ 28 w 28"/>
                    <a:gd name="T60" fmla="*/ 42 h 4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8" h="42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0" y="24"/>
                      </a:lnTo>
                      <a:lnTo>
                        <a:pt x="16" y="32"/>
                      </a:lnTo>
                      <a:lnTo>
                        <a:pt x="18" y="42"/>
                      </a:lnTo>
                      <a:lnTo>
                        <a:pt x="24" y="40"/>
                      </a:lnTo>
                      <a:lnTo>
                        <a:pt x="24" y="30"/>
                      </a:lnTo>
                      <a:lnTo>
                        <a:pt x="24" y="20"/>
                      </a:lnTo>
                      <a:lnTo>
                        <a:pt x="24" y="1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  <p:sp>
              <p:nvSpPr>
                <p:cNvPr id="74" name="Freeform 58"/>
                <p:cNvSpPr>
                  <a:spLocks/>
                </p:cNvSpPr>
                <p:nvPr/>
              </p:nvSpPr>
              <p:spPr bwMode="auto">
                <a:xfrm>
                  <a:off x="9263063" y="-2743200"/>
                  <a:ext cx="41275" cy="104775"/>
                </a:xfrm>
                <a:custGeom>
                  <a:avLst/>
                  <a:gdLst>
                    <a:gd name="T0" fmla="*/ 2147483647 w 26"/>
                    <a:gd name="T1" fmla="*/ 0 h 66"/>
                    <a:gd name="T2" fmla="*/ 2147483647 w 26"/>
                    <a:gd name="T3" fmla="*/ 0 h 66"/>
                    <a:gd name="T4" fmla="*/ 2147483647 w 26"/>
                    <a:gd name="T5" fmla="*/ 2147483647 h 66"/>
                    <a:gd name="T6" fmla="*/ 2147483647 w 26"/>
                    <a:gd name="T7" fmla="*/ 2147483647 h 66"/>
                    <a:gd name="T8" fmla="*/ 2147483647 w 26"/>
                    <a:gd name="T9" fmla="*/ 2147483647 h 66"/>
                    <a:gd name="T10" fmla="*/ 2147483647 w 26"/>
                    <a:gd name="T11" fmla="*/ 2147483647 h 66"/>
                    <a:gd name="T12" fmla="*/ 2147483647 w 26"/>
                    <a:gd name="T13" fmla="*/ 2147483647 h 66"/>
                    <a:gd name="T14" fmla="*/ 2147483647 w 26"/>
                    <a:gd name="T15" fmla="*/ 2147483647 h 66"/>
                    <a:gd name="T16" fmla="*/ 2147483647 w 26"/>
                    <a:gd name="T17" fmla="*/ 2147483647 h 66"/>
                    <a:gd name="T18" fmla="*/ 2147483647 w 26"/>
                    <a:gd name="T19" fmla="*/ 2147483647 h 66"/>
                    <a:gd name="T20" fmla="*/ 2147483647 w 26"/>
                    <a:gd name="T21" fmla="*/ 2147483647 h 66"/>
                    <a:gd name="T22" fmla="*/ 2147483647 w 26"/>
                    <a:gd name="T23" fmla="*/ 2147483647 h 66"/>
                    <a:gd name="T24" fmla="*/ 2147483647 w 26"/>
                    <a:gd name="T25" fmla="*/ 2147483647 h 66"/>
                    <a:gd name="T26" fmla="*/ 2147483647 w 26"/>
                    <a:gd name="T27" fmla="*/ 2147483647 h 66"/>
                    <a:gd name="T28" fmla="*/ 2147483647 w 26"/>
                    <a:gd name="T29" fmla="*/ 2147483647 h 66"/>
                    <a:gd name="T30" fmla="*/ 2147483647 w 26"/>
                    <a:gd name="T31" fmla="*/ 2147483647 h 66"/>
                    <a:gd name="T32" fmla="*/ 2147483647 w 26"/>
                    <a:gd name="T33" fmla="*/ 2147483647 h 66"/>
                    <a:gd name="T34" fmla="*/ 2147483647 w 26"/>
                    <a:gd name="T35" fmla="*/ 2147483647 h 66"/>
                    <a:gd name="T36" fmla="*/ 2147483647 w 26"/>
                    <a:gd name="T37" fmla="*/ 2147483647 h 66"/>
                    <a:gd name="T38" fmla="*/ 0 w 26"/>
                    <a:gd name="T39" fmla="*/ 2147483647 h 66"/>
                    <a:gd name="T40" fmla="*/ 0 w 26"/>
                    <a:gd name="T41" fmla="*/ 2147483647 h 66"/>
                    <a:gd name="T42" fmla="*/ 2147483647 w 26"/>
                    <a:gd name="T43" fmla="*/ 2147483647 h 66"/>
                    <a:gd name="T44" fmla="*/ 2147483647 w 26"/>
                    <a:gd name="T45" fmla="*/ 2147483647 h 66"/>
                    <a:gd name="T46" fmla="*/ 2147483647 w 26"/>
                    <a:gd name="T47" fmla="*/ 2147483647 h 66"/>
                    <a:gd name="T48" fmla="*/ 2147483647 w 26"/>
                    <a:gd name="T49" fmla="*/ 2147483647 h 66"/>
                    <a:gd name="T50" fmla="*/ 2147483647 w 26"/>
                    <a:gd name="T51" fmla="*/ 2147483647 h 66"/>
                    <a:gd name="T52" fmla="*/ 2147483647 w 26"/>
                    <a:gd name="T53" fmla="*/ 2147483647 h 66"/>
                    <a:gd name="T54" fmla="*/ 2147483647 w 26"/>
                    <a:gd name="T55" fmla="*/ 2147483647 h 66"/>
                    <a:gd name="T56" fmla="*/ 2147483647 w 26"/>
                    <a:gd name="T57" fmla="*/ 0 h 66"/>
                    <a:gd name="T58" fmla="*/ 2147483647 w 26"/>
                    <a:gd name="T59" fmla="*/ 0 h 66"/>
                    <a:gd name="T60" fmla="*/ 2147483647 w 26"/>
                    <a:gd name="T61" fmla="*/ 0 h 6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66"/>
                    <a:gd name="T95" fmla="*/ 26 w 26"/>
                    <a:gd name="T96" fmla="*/ 66 h 6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66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4" y="32"/>
                      </a:lnTo>
                      <a:lnTo>
                        <a:pt x="24" y="42"/>
                      </a:lnTo>
                      <a:lnTo>
                        <a:pt x="26" y="56"/>
                      </a:lnTo>
                      <a:lnTo>
                        <a:pt x="26" y="66"/>
                      </a:lnTo>
                      <a:lnTo>
                        <a:pt x="24" y="66"/>
                      </a:lnTo>
                      <a:lnTo>
                        <a:pt x="20" y="66"/>
                      </a:lnTo>
                      <a:lnTo>
                        <a:pt x="10" y="56"/>
                      </a:lnTo>
                      <a:lnTo>
                        <a:pt x="8" y="52"/>
                      </a:lnTo>
                      <a:lnTo>
                        <a:pt x="6" y="46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4" y="20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  <p:sp>
              <p:nvSpPr>
                <p:cNvPr id="75" name="Freeform 59"/>
                <p:cNvSpPr>
                  <a:spLocks/>
                </p:cNvSpPr>
                <p:nvPr/>
              </p:nvSpPr>
              <p:spPr bwMode="auto">
                <a:xfrm>
                  <a:off x="9174163" y="-1793875"/>
                  <a:ext cx="34925" cy="234950"/>
                </a:xfrm>
                <a:custGeom>
                  <a:avLst/>
                  <a:gdLst>
                    <a:gd name="T0" fmla="*/ 2147483647 w 22"/>
                    <a:gd name="T1" fmla="*/ 2147483647 h 148"/>
                    <a:gd name="T2" fmla="*/ 2147483647 w 22"/>
                    <a:gd name="T3" fmla="*/ 2147483647 h 148"/>
                    <a:gd name="T4" fmla="*/ 2147483647 w 22"/>
                    <a:gd name="T5" fmla="*/ 2147483647 h 148"/>
                    <a:gd name="T6" fmla="*/ 0 w 22"/>
                    <a:gd name="T7" fmla="*/ 2147483647 h 148"/>
                    <a:gd name="T8" fmla="*/ 0 w 22"/>
                    <a:gd name="T9" fmla="*/ 2147483647 h 148"/>
                    <a:gd name="T10" fmla="*/ 2147483647 w 22"/>
                    <a:gd name="T11" fmla="*/ 2147483647 h 148"/>
                    <a:gd name="T12" fmla="*/ 2147483647 w 22"/>
                    <a:gd name="T13" fmla="*/ 0 h 148"/>
                    <a:gd name="T14" fmla="*/ 2147483647 w 22"/>
                    <a:gd name="T15" fmla="*/ 2147483647 h 14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2"/>
                    <a:gd name="T25" fmla="*/ 0 h 148"/>
                    <a:gd name="T26" fmla="*/ 22 w 22"/>
                    <a:gd name="T27" fmla="*/ 148 h 14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2" h="148">
                      <a:moveTo>
                        <a:pt x="18" y="148"/>
                      </a:moveTo>
                      <a:lnTo>
                        <a:pt x="10" y="148"/>
                      </a:lnTo>
                      <a:lnTo>
                        <a:pt x="4" y="146"/>
                      </a:lnTo>
                      <a:lnTo>
                        <a:pt x="0" y="146"/>
                      </a:lnTo>
                      <a:lnTo>
                        <a:pt x="12" y="72"/>
                      </a:lnTo>
                      <a:lnTo>
                        <a:pt x="22" y="0"/>
                      </a:lnTo>
                      <a:lnTo>
                        <a:pt x="18" y="1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defTabSz="457200"/>
                  <a:endParaRPr lang="en-US">
                    <a:solidFill>
                      <a:prstClr val="black"/>
                    </a:solidFill>
                    <a:latin typeface="Calibri" pitchFamily="-108" charset="0"/>
                    <a:ea typeface="ＭＳ Ｐゴシック" pitchFamily="-108" charset="-128"/>
                  </a:endParaRPr>
                </a:p>
              </p:txBody>
            </p:sp>
          </p:grpSp>
          <p:sp>
            <p:nvSpPr>
              <p:cNvPr id="71" name="Kombinationstegning 22"/>
              <p:cNvSpPr>
                <a:spLocks noChangeArrowheads="1"/>
              </p:cNvSpPr>
              <p:nvPr/>
            </p:nvSpPr>
            <p:spPr bwMode="auto">
              <a:xfrm>
                <a:off x="1639310" y="2142340"/>
                <a:ext cx="208380" cy="496580"/>
              </a:xfrm>
              <a:custGeom>
                <a:avLst/>
                <a:gdLst>
                  <a:gd name="T0" fmla="*/ 142077 w 209550"/>
                  <a:gd name="T1" fmla="*/ 124155 h 495300"/>
                  <a:gd name="T2" fmla="*/ 208380 w 209550"/>
                  <a:gd name="T3" fmla="*/ 248310 h 495300"/>
                  <a:gd name="T4" fmla="*/ 208380 w 209550"/>
                  <a:gd name="T5" fmla="*/ 429767 h 495300"/>
                  <a:gd name="T6" fmla="*/ 75775 w 209550"/>
                  <a:gd name="T7" fmla="*/ 496619 h 495300"/>
                  <a:gd name="T8" fmla="*/ 75775 w 209550"/>
                  <a:gd name="T9" fmla="*/ 496619 h 495300"/>
                  <a:gd name="T10" fmla="*/ 56831 w 209550"/>
                  <a:gd name="T11" fmla="*/ 152806 h 495300"/>
                  <a:gd name="T12" fmla="*/ 56831 w 209550"/>
                  <a:gd name="T13" fmla="*/ 114604 h 495300"/>
                  <a:gd name="T14" fmla="*/ 0 w 209550"/>
                  <a:gd name="T15" fmla="*/ 66852 h 495300"/>
                  <a:gd name="T16" fmla="*/ 47359 w 209550"/>
                  <a:gd name="T17" fmla="*/ 0 h 495300"/>
                  <a:gd name="T18" fmla="*/ 151549 w 209550"/>
                  <a:gd name="T19" fmla="*/ 19101 h 495300"/>
                  <a:gd name="T20" fmla="*/ 198908 w 209550"/>
                  <a:gd name="T21" fmla="*/ 66852 h 495300"/>
                  <a:gd name="T22" fmla="*/ 142077 w 209550"/>
                  <a:gd name="T23" fmla="*/ 124155 h 4953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9550"/>
                  <a:gd name="T37" fmla="*/ 0 h 495300"/>
                  <a:gd name="T38" fmla="*/ 209550 w 209550"/>
                  <a:gd name="T39" fmla="*/ 495300 h 4953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9550" h="495300">
                    <a:moveTo>
                      <a:pt x="142875" y="123825"/>
                    </a:moveTo>
                    <a:lnTo>
                      <a:pt x="209550" y="247650"/>
                    </a:lnTo>
                    <a:lnTo>
                      <a:pt x="209550" y="428625"/>
                    </a:lnTo>
                    <a:lnTo>
                      <a:pt x="76200" y="495300"/>
                    </a:lnTo>
                    <a:lnTo>
                      <a:pt x="57150" y="152400"/>
                    </a:lnTo>
                    <a:lnTo>
                      <a:pt x="57150" y="114300"/>
                    </a:lnTo>
                    <a:lnTo>
                      <a:pt x="0" y="66675"/>
                    </a:lnTo>
                    <a:lnTo>
                      <a:pt x="47625" y="0"/>
                    </a:lnTo>
                    <a:lnTo>
                      <a:pt x="152400" y="19050"/>
                    </a:lnTo>
                    <a:lnTo>
                      <a:pt x="200025" y="66675"/>
                    </a:lnTo>
                    <a:lnTo>
                      <a:pt x="142875" y="1238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08A00"/>
                  </a:gs>
                  <a:gs pos="100000">
                    <a:srgbClr val="5AF300"/>
                  </a:gs>
                </a:gsLst>
                <a:lin ang="162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00000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457200">
                  <a:buFont typeface="Calibri" pitchFamily="-108" charset="0"/>
                  <a:buAutoNum type="arabicPeriod"/>
                </a:pPr>
                <a:endParaRPr lang="en-US" noProof="1">
                  <a:solidFill>
                    <a:srgbClr val="FFFFFF"/>
                  </a:solidFill>
                  <a:latin typeface="Calibri" pitchFamily="-108" charset="0"/>
                  <a:ea typeface="ＭＳ Ｐゴシック" pitchFamily="-108" charset="-128"/>
                </a:endParaRPr>
              </a:p>
            </p:txBody>
          </p:sp>
        </p:grpSp>
        <p:sp>
          <p:nvSpPr>
            <p:cNvPr id="67" name="Ellipse 24"/>
            <p:cNvSpPr/>
            <p:nvPr/>
          </p:nvSpPr>
          <p:spPr bwMode="auto">
            <a:xfrm>
              <a:off x="268288" y="6215727"/>
              <a:ext cx="1517332" cy="442566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Calibri" pitchFamily="-109" charset="0"/>
                <a:ea typeface="ＭＳ Ｐゴシック" pitchFamily="-108" charset="-128"/>
              </a:endParaRPr>
            </a:p>
          </p:txBody>
        </p:sp>
        <p:sp>
          <p:nvSpPr>
            <p:cNvPr id="68" name="Ellipse 25"/>
            <p:cNvSpPr/>
            <p:nvPr/>
          </p:nvSpPr>
          <p:spPr bwMode="auto">
            <a:xfrm>
              <a:off x="1238568" y="5945534"/>
              <a:ext cx="1517332" cy="442566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Calibri" pitchFamily="-109" charset="0"/>
                <a:ea typeface="ＭＳ Ｐゴシック" pitchFamily="-108" charset="-128"/>
              </a:endParaRPr>
            </a:p>
          </p:txBody>
        </p:sp>
      </p:grpSp>
      <p:sp>
        <p:nvSpPr>
          <p:cNvPr id="78" name="Tekstboks 27"/>
          <p:cNvSpPr txBox="1">
            <a:spLocks noChangeArrowheads="1"/>
          </p:cNvSpPr>
          <p:nvPr/>
        </p:nvSpPr>
        <p:spPr bwMode="auto">
          <a:xfrm rot="-178500">
            <a:off x="1192620" y="2407531"/>
            <a:ext cx="14157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/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</a:rPr>
              <a:t>使用须知</a:t>
            </a:r>
            <a:endParaRPr lang="da-DK" sz="2400" dirty="0">
              <a:solidFill>
                <a:srgbClr val="FF0000"/>
              </a:solidFill>
              <a:latin typeface="宋体" pitchFamily="2" charset="-122"/>
            </a:endParaRPr>
          </a:p>
        </p:txBody>
      </p:sp>
      <p:grpSp>
        <p:nvGrpSpPr>
          <p:cNvPr id="79" name="组合 45"/>
          <p:cNvGrpSpPr>
            <a:grpSpLocks/>
          </p:cNvGrpSpPr>
          <p:nvPr/>
        </p:nvGrpSpPr>
        <p:grpSpPr bwMode="auto">
          <a:xfrm>
            <a:off x="3059832" y="4005064"/>
            <a:ext cx="5688013" cy="609600"/>
            <a:chOff x="1278" y="2448"/>
            <a:chExt cx="3583" cy="384"/>
          </a:xfrm>
        </p:grpSpPr>
        <p:sp>
          <p:nvSpPr>
            <p:cNvPr id="80" name="直线 46"/>
            <p:cNvSpPr>
              <a:spLocks noChangeShapeType="1"/>
            </p:cNvSpPr>
            <p:nvPr/>
          </p:nvSpPr>
          <p:spPr bwMode="auto">
            <a:xfrm>
              <a:off x="1584" y="2797"/>
              <a:ext cx="3277" cy="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文本框 47"/>
            <p:cNvSpPr txBox="1">
              <a:spLocks noChangeArrowheads="1"/>
            </p:cNvSpPr>
            <p:nvPr/>
          </p:nvSpPr>
          <p:spPr bwMode="auto">
            <a:xfrm>
              <a:off x="1728" y="2461"/>
              <a:ext cx="221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cs typeface="Arial" charset="0"/>
                </a:rPr>
                <a:t>只能在省级区划下建立用户；</a:t>
              </a:r>
              <a:endParaRPr lang="en-US" altLang="zh-CN" sz="2000" b="1" dirty="0">
                <a:cs typeface="Arial" charset="0"/>
              </a:endParaRPr>
            </a:p>
          </p:txBody>
        </p:sp>
        <p:grpSp>
          <p:nvGrpSpPr>
            <p:cNvPr id="82" name="组合 48"/>
            <p:cNvGrpSpPr>
              <a:grpSpLocks/>
            </p:cNvGrpSpPr>
            <p:nvPr/>
          </p:nvGrpSpPr>
          <p:grpSpPr bwMode="auto">
            <a:xfrm>
              <a:off x="1278" y="2448"/>
              <a:ext cx="384" cy="384"/>
              <a:chOff x="1296" y="2448"/>
              <a:chExt cx="384" cy="384"/>
            </a:xfrm>
          </p:grpSpPr>
          <p:grpSp>
            <p:nvGrpSpPr>
              <p:cNvPr id="83" name="组合 49"/>
              <p:cNvGrpSpPr>
                <a:grpSpLocks/>
              </p:cNvGrpSpPr>
              <p:nvPr/>
            </p:nvGrpSpPr>
            <p:grpSpPr bwMode="auto">
              <a:xfrm>
                <a:off x="1296" y="2448"/>
                <a:ext cx="384" cy="384"/>
                <a:chOff x="624" y="2208"/>
                <a:chExt cx="384" cy="384"/>
              </a:xfrm>
            </p:grpSpPr>
            <p:sp>
              <p:nvSpPr>
                <p:cNvPr id="85" name="文本框 50"/>
                <p:cNvSpPr txBox="1">
                  <a:spLocks noChangeArrowheads="1"/>
                </p:cNvSpPr>
                <p:nvPr/>
              </p:nvSpPr>
              <p:spPr bwMode="gray">
                <a:xfrm>
                  <a:off x="702" y="2256"/>
                  <a:ext cx="223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400" b="1">
                      <a:solidFill>
                        <a:srgbClr val="000000"/>
                      </a:solidFill>
                      <a:ea typeface="宋体" pitchFamily="2" charset="-122"/>
                      <a:cs typeface="Arial" charset="0"/>
                    </a:rPr>
                    <a:t>3</a:t>
                  </a:r>
                </a:p>
              </p:txBody>
            </p:sp>
            <p:sp>
              <p:nvSpPr>
                <p:cNvPr id="86" name="椭圆 51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66">
                        <a:gamma/>
                        <a:tint val="0"/>
                        <a:invGamma/>
                      </a:srgbClr>
                    </a:gs>
                    <a:gs pos="50000">
                      <a:srgbClr val="00CC66"/>
                    </a:gs>
                    <a:gs pos="100000">
                      <a:srgbClr val="00CC66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椭圆 52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ln/>
                <a:extLst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椭圆 53"/>
                <p:cNvSpPr>
                  <a:spLocks noChangeArrowheads="1"/>
                </p:cNvSpPr>
                <p:nvPr/>
              </p:nvSpPr>
              <p:spPr bwMode="gray">
                <a:xfrm>
                  <a:off x="649" y="2233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54118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椭圆 54"/>
                <p:cNvSpPr>
                  <a:spLocks noChangeArrowheads="1"/>
                </p:cNvSpPr>
                <p:nvPr/>
              </p:nvSpPr>
              <p:spPr bwMode="gray">
                <a:xfrm>
                  <a:off x="649" y="2234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63529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椭圆 55"/>
                <p:cNvSpPr>
                  <a:spLocks noChangeArrowheads="1"/>
                </p:cNvSpPr>
                <p:nvPr/>
              </p:nvSpPr>
              <p:spPr bwMode="gray">
                <a:xfrm>
                  <a:off x="667" y="2250"/>
                  <a:ext cx="300" cy="300"/>
                </a:xfrm>
                <a:prstGeom prst="ellipse">
                  <a:avLst/>
                </a:prstGeom>
                <a:ln/>
                <a:extLst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椭圆 56"/>
                <p:cNvSpPr>
                  <a:spLocks noChangeArrowheads="1"/>
                </p:cNvSpPr>
                <p:nvPr/>
              </p:nvSpPr>
              <p:spPr bwMode="gray">
                <a:xfrm>
                  <a:off x="672" y="2255"/>
                  <a:ext cx="291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46275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椭圆 57"/>
                <p:cNvSpPr>
                  <a:spLocks noChangeArrowheads="1"/>
                </p:cNvSpPr>
                <p:nvPr/>
              </p:nvSpPr>
              <p:spPr bwMode="gray">
                <a:xfrm>
                  <a:off x="676" y="2257"/>
                  <a:ext cx="283" cy="2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C0C0C0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椭圆 58"/>
                <p:cNvSpPr>
                  <a:spLocks noChangeArrowheads="1"/>
                </p:cNvSpPr>
                <p:nvPr/>
              </p:nvSpPr>
              <p:spPr bwMode="gray">
                <a:xfrm>
                  <a:off x="679" y="2259"/>
                  <a:ext cx="270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79216"/>
                        <a:invGamma/>
                      </a:srgbClr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椭圆 59"/>
                <p:cNvSpPr>
                  <a:spLocks noChangeArrowheads="1"/>
                </p:cNvSpPr>
                <p:nvPr/>
              </p:nvSpPr>
              <p:spPr bwMode="gray">
                <a:xfrm>
                  <a:off x="694" y="2267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4" name="文本框 60"/>
              <p:cNvSpPr txBox="1">
                <a:spLocks noChangeArrowheads="1"/>
              </p:cNvSpPr>
              <p:nvPr/>
            </p:nvSpPr>
            <p:spPr bwMode="gray">
              <a:xfrm>
                <a:off x="1370" y="2496"/>
                <a:ext cx="22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 dirty="0" smtClean="0">
                    <a:solidFill>
                      <a:srgbClr val="000000"/>
                    </a:solidFill>
                    <a:ea typeface="宋体" pitchFamily="2" charset="-122"/>
                    <a:cs typeface="Arial" charset="0"/>
                  </a:rPr>
                  <a:t>4</a:t>
                </a:r>
                <a:endParaRPr lang="en-US" altLang="zh-CN" sz="2400" b="1" dirty="0">
                  <a:solidFill>
                    <a:srgbClr val="000000"/>
                  </a:solidFill>
                  <a:ea typeface="宋体" pitchFamily="2" charset="-122"/>
                  <a:cs typeface="Arial" charset="0"/>
                </a:endParaRPr>
              </a:p>
            </p:txBody>
          </p:sp>
        </p:grpSp>
      </p:grpSp>
      <p:grpSp>
        <p:nvGrpSpPr>
          <p:cNvPr id="95" name="组合 45"/>
          <p:cNvGrpSpPr>
            <a:grpSpLocks/>
          </p:cNvGrpSpPr>
          <p:nvPr/>
        </p:nvGrpSpPr>
        <p:grpSpPr bwMode="auto">
          <a:xfrm>
            <a:off x="3059832" y="4869160"/>
            <a:ext cx="5705475" cy="609600"/>
            <a:chOff x="1278" y="2448"/>
            <a:chExt cx="3594" cy="384"/>
          </a:xfrm>
        </p:grpSpPr>
        <p:sp>
          <p:nvSpPr>
            <p:cNvPr id="96" name="直线 46"/>
            <p:cNvSpPr>
              <a:spLocks noChangeShapeType="1"/>
            </p:cNvSpPr>
            <p:nvPr/>
          </p:nvSpPr>
          <p:spPr bwMode="auto">
            <a:xfrm>
              <a:off x="1584" y="2797"/>
              <a:ext cx="3277" cy="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文本框 47"/>
            <p:cNvSpPr txBox="1">
              <a:spLocks noChangeArrowheads="1"/>
            </p:cNvSpPr>
            <p:nvPr/>
          </p:nvSpPr>
          <p:spPr bwMode="auto">
            <a:xfrm>
              <a:off x="1686" y="2461"/>
              <a:ext cx="31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cs typeface="Arial" charset="0"/>
                </a:rPr>
                <a:t>单机版只发放给各省，省以下登记管理</a:t>
              </a:r>
              <a:r>
                <a:rPr lang="zh-CN" altLang="en-US" sz="2000" b="1" dirty="0" smtClean="0">
                  <a:cs typeface="Arial" charset="0"/>
                </a:rPr>
                <a:t>机关</a:t>
              </a:r>
              <a:endParaRPr lang="en-US" altLang="zh-CN" sz="2000" b="1" dirty="0">
                <a:cs typeface="Arial" charset="0"/>
              </a:endParaRPr>
            </a:p>
          </p:txBody>
        </p:sp>
        <p:grpSp>
          <p:nvGrpSpPr>
            <p:cNvPr id="98" name="组合 48"/>
            <p:cNvGrpSpPr>
              <a:grpSpLocks/>
            </p:cNvGrpSpPr>
            <p:nvPr/>
          </p:nvGrpSpPr>
          <p:grpSpPr bwMode="auto">
            <a:xfrm>
              <a:off x="1278" y="2448"/>
              <a:ext cx="384" cy="384"/>
              <a:chOff x="1296" y="2448"/>
              <a:chExt cx="384" cy="384"/>
            </a:xfrm>
          </p:grpSpPr>
          <p:grpSp>
            <p:nvGrpSpPr>
              <p:cNvPr id="99" name="组合 49"/>
              <p:cNvGrpSpPr>
                <a:grpSpLocks/>
              </p:cNvGrpSpPr>
              <p:nvPr/>
            </p:nvGrpSpPr>
            <p:grpSpPr bwMode="auto">
              <a:xfrm>
                <a:off x="1296" y="2448"/>
                <a:ext cx="384" cy="384"/>
                <a:chOff x="624" y="2208"/>
                <a:chExt cx="384" cy="384"/>
              </a:xfrm>
            </p:grpSpPr>
            <p:sp>
              <p:nvSpPr>
                <p:cNvPr id="101" name="文本框 50"/>
                <p:cNvSpPr txBox="1">
                  <a:spLocks noChangeArrowheads="1"/>
                </p:cNvSpPr>
                <p:nvPr/>
              </p:nvSpPr>
              <p:spPr bwMode="gray">
                <a:xfrm>
                  <a:off x="702" y="2256"/>
                  <a:ext cx="223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400" b="1">
                      <a:solidFill>
                        <a:srgbClr val="000000"/>
                      </a:solidFill>
                      <a:ea typeface="宋体" pitchFamily="2" charset="-122"/>
                      <a:cs typeface="Arial" charset="0"/>
                    </a:rPr>
                    <a:t>3</a:t>
                  </a:r>
                </a:p>
              </p:txBody>
            </p:sp>
            <p:sp>
              <p:nvSpPr>
                <p:cNvPr id="102" name="椭圆 51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C66">
                        <a:gamma/>
                        <a:tint val="0"/>
                        <a:invGamma/>
                      </a:srgbClr>
                    </a:gs>
                    <a:gs pos="50000">
                      <a:srgbClr val="00CC66"/>
                    </a:gs>
                    <a:gs pos="100000">
                      <a:srgbClr val="00CC66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椭圆 52"/>
                <p:cNvSpPr>
                  <a:spLocks noChangeArrowheads="1"/>
                </p:cNvSpPr>
                <p:nvPr/>
              </p:nvSpPr>
              <p:spPr bwMode="gray">
                <a:xfrm>
                  <a:off x="624" y="2208"/>
                  <a:ext cx="384" cy="384"/>
                </a:xfrm>
                <a:prstGeom prst="ellipse">
                  <a:avLst/>
                </a:prstGeom>
                <a:ln/>
                <a:extLst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椭圆 53"/>
                <p:cNvSpPr>
                  <a:spLocks noChangeArrowheads="1"/>
                </p:cNvSpPr>
                <p:nvPr/>
              </p:nvSpPr>
              <p:spPr bwMode="gray">
                <a:xfrm>
                  <a:off x="649" y="2233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54118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椭圆 54"/>
                <p:cNvSpPr>
                  <a:spLocks noChangeArrowheads="1"/>
                </p:cNvSpPr>
                <p:nvPr/>
              </p:nvSpPr>
              <p:spPr bwMode="gray">
                <a:xfrm>
                  <a:off x="649" y="2234"/>
                  <a:ext cx="334" cy="33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63529"/>
                        <a:invGamma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椭圆 55"/>
                <p:cNvSpPr>
                  <a:spLocks noChangeArrowheads="1"/>
                </p:cNvSpPr>
                <p:nvPr/>
              </p:nvSpPr>
              <p:spPr bwMode="gray">
                <a:xfrm>
                  <a:off x="667" y="2250"/>
                  <a:ext cx="300" cy="300"/>
                </a:xfrm>
                <a:prstGeom prst="ellipse">
                  <a:avLst/>
                </a:prstGeom>
                <a:solidFill>
                  <a:srgbClr val="33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椭圆 56"/>
                <p:cNvSpPr>
                  <a:spLocks noChangeArrowheads="1"/>
                </p:cNvSpPr>
                <p:nvPr/>
              </p:nvSpPr>
              <p:spPr bwMode="gray">
                <a:xfrm>
                  <a:off x="672" y="2255"/>
                  <a:ext cx="291" cy="2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46275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椭圆 57"/>
                <p:cNvSpPr>
                  <a:spLocks noChangeArrowheads="1"/>
                </p:cNvSpPr>
                <p:nvPr/>
              </p:nvSpPr>
              <p:spPr bwMode="gray">
                <a:xfrm>
                  <a:off x="676" y="2257"/>
                  <a:ext cx="283" cy="28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C0C0C0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椭圆 58"/>
                <p:cNvSpPr>
                  <a:spLocks noChangeArrowheads="1"/>
                </p:cNvSpPr>
                <p:nvPr/>
              </p:nvSpPr>
              <p:spPr bwMode="gray">
                <a:xfrm>
                  <a:off x="679" y="2259"/>
                  <a:ext cx="270" cy="26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shade val="79216"/>
                        <a:invGamma/>
                      </a:srgbClr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椭圆 59"/>
                <p:cNvSpPr>
                  <a:spLocks noChangeArrowheads="1"/>
                </p:cNvSpPr>
                <p:nvPr/>
              </p:nvSpPr>
              <p:spPr bwMode="gray">
                <a:xfrm>
                  <a:off x="694" y="2267"/>
                  <a:ext cx="240" cy="2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0" name="文本框 60"/>
              <p:cNvSpPr txBox="1">
                <a:spLocks noChangeArrowheads="1"/>
              </p:cNvSpPr>
              <p:nvPr/>
            </p:nvSpPr>
            <p:spPr bwMode="gray">
              <a:xfrm>
                <a:off x="1370" y="2496"/>
                <a:ext cx="224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 dirty="0">
                    <a:solidFill>
                      <a:srgbClr val="000000"/>
                    </a:solidFill>
                    <a:cs typeface="Arial" charset="0"/>
                  </a:rPr>
                  <a:t>5</a:t>
                </a:r>
                <a:endParaRPr lang="en-US" altLang="zh-CN" sz="2400" b="1" dirty="0">
                  <a:solidFill>
                    <a:srgbClr val="000000"/>
                  </a:solidFill>
                  <a:ea typeface="宋体" pitchFamily="2" charset="-122"/>
                  <a:cs typeface="Arial" charset="0"/>
                </a:endParaRPr>
              </a:p>
            </p:txBody>
          </p:sp>
        </p:grpSp>
      </p:grpSp>
      <p:grpSp>
        <p:nvGrpSpPr>
          <p:cNvPr id="111" name="组合 45"/>
          <p:cNvGrpSpPr>
            <a:grpSpLocks/>
          </p:cNvGrpSpPr>
          <p:nvPr/>
        </p:nvGrpSpPr>
        <p:grpSpPr bwMode="auto">
          <a:xfrm>
            <a:off x="3285257" y="5720358"/>
            <a:ext cx="5480050" cy="549275"/>
            <a:chOff x="1409" y="2461"/>
            <a:chExt cx="3452" cy="346"/>
          </a:xfrm>
        </p:grpSpPr>
        <p:sp>
          <p:nvSpPr>
            <p:cNvPr id="112" name="直线 46"/>
            <p:cNvSpPr>
              <a:spLocks noChangeShapeType="1"/>
            </p:cNvSpPr>
            <p:nvPr/>
          </p:nvSpPr>
          <p:spPr bwMode="auto">
            <a:xfrm>
              <a:off x="1584" y="2797"/>
              <a:ext cx="3277" cy="1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文本框 47"/>
            <p:cNvSpPr txBox="1">
              <a:spLocks noChangeArrowheads="1"/>
            </p:cNvSpPr>
            <p:nvPr/>
          </p:nvSpPr>
          <p:spPr bwMode="auto">
            <a:xfrm>
              <a:off x="1675" y="2461"/>
              <a:ext cx="306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000" b="1" dirty="0" smtClean="0">
                  <a:cs typeface="Arial" charset="0"/>
                </a:rPr>
                <a:t>需要登记</a:t>
              </a:r>
              <a:r>
                <a:rPr lang="zh-CN" altLang="en-US" sz="2000" b="1" dirty="0">
                  <a:cs typeface="Arial" charset="0"/>
                </a:rPr>
                <a:t>的机构由省里统一进行处理。</a:t>
              </a:r>
              <a:endParaRPr lang="en-US" altLang="zh-CN" sz="2000" b="1" dirty="0">
                <a:cs typeface="Arial" charset="0"/>
              </a:endParaRPr>
            </a:p>
          </p:txBody>
        </p:sp>
        <p:sp>
          <p:nvSpPr>
            <p:cNvPr id="117" name="文本框 50"/>
            <p:cNvSpPr txBox="1">
              <a:spLocks noChangeArrowheads="1"/>
            </p:cNvSpPr>
            <p:nvPr/>
          </p:nvSpPr>
          <p:spPr bwMode="gray">
            <a:xfrm>
              <a:off x="1409" y="249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endParaRPr lang="en-US" altLang="zh-CN" sz="2400" b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936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数据导出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809582" y="5877272"/>
            <a:ext cx="7650850" cy="576064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3"/>
              </a:buBlip>
            </a:pPr>
            <a:r>
              <a:rPr kumimoji="1" lang="zh-CN" altLang="en-US" b="1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请注意：导出的文件是全量数据文件，包括事业单位和党群机关的信息</a:t>
            </a:r>
            <a:endParaRPr kumimoji="1" lang="ko-KR" altLang="zh-CN" b="1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340768"/>
            <a:ext cx="8934450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77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党群机关管理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首页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" y="1844824"/>
            <a:ext cx="8964487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8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机关类统一代码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340768"/>
            <a:ext cx="89644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65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录入机关类统一代码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赋码信息表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340768"/>
            <a:ext cx="8964488" cy="5126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2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录入机关类统一代码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历史记录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340768"/>
            <a:ext cx="8964488" cy="51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2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录入机关类统一代码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历史记录查看详细信息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67" y="1340768"/>
            <a:ext cx="880822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82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录入机关类统一代码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打印预览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928992" cy="5131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34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录入机关类统一代码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719263"/>
            <a:ext cx="8964488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20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党群机关管理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证书打印模板设置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39" y="1381075"/>
            <a:ext cx="7618413" cy="507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7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党群机关管理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证书打印设置相关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16832"/>
            <a:ext cx="48387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2"/>
            <a:ext cx="1752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1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971600" y="2492896"/>
            <a:ext cx="7272808" cy="3672408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发送升级程序包给登记管理机关指定人员；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登记管理机关指定人员将升级程序包</a:t>
            </a: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复制</a:t>
            </a: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到单机版</a:t>
            </a:r>
            <a:endParaRPr kumimoji="1" lang="en-US" altLang="zh-CN" sz="2400" b="1" dirty="0" smtClean="0">
              <a:solidFill>
                <a:srgbClr val="333399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程序</a:t>
            </a: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所在电脑；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退出单机版程序，按照要求替换单机版</a:t>
            </a: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程序所在</a:t>
            </a:r>
            <a:endParaRPr kumimoji="1" lang="en-US" altLang="zh-CN" sz="2400" b="1" dirty="0" smtClean="0">
              <a:solidFill>
                <a:srgbClr val="333399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目录的指定文件；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升级</a:t>
            </a:r>
            <a:r>
              <a:rPr kumimoji="1" lang="zh-CN" altLang="en-US" sz="2400" b="1" dirty="0">
                <a:solidFill>
                  <a:srgbClr val="333399"/>
                </a:solidFill>
                <a:latin typeface="宋体" pitchFamily="2" charset="-122"/>
              </a:rPr>
              <a:t>成功，继续使用单机版</a:t>
            </a:r>
            <a:r>
              <a:rPr kumimoji="1" lang="zh-CN" altLang="en-US" sz="2400" b="1" dirty="0" smtClean="0">
                <a:solidFill>
                  <a:srgbClr val="333399"/>
                </a:solidFill>
                <a:latin typeface="宋体" pitchFamily="2" charset="-122"/>
              </a:rPr>
              <a:t>程序。</a:t>
            </a:r>
            <a:endParaRPr kumimoji="1" lang="zh-CN" altLang="en-US" sz="2400" b="1" dirty="0">
              <a:solidFill>
                <a:srgbClr val="333399"/>
              </a:solidFill>
              <a:latin typeface="宋体" pitchFamily="2" charset="-122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56642" y="1670892"/>
            <a:ext cx="2055118" cy="461964"/>
            <a:chOff x="1092" y="941"/>
            <a:chExt cx="1476" cy="291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gray">
            <a:xfrm>
              <a:off x="1292" y="941"/>
              <a:ext cx="127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升级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操作</a:t>
              </a:r>
              <a:endParaRPr lang="en-US" altLang="ko-KR" sz="24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1092" y="998"/>
              <a:ext cx="172" cy="130"/>
              <a:chOff x="2767" y="2075"/>
              <a:chExt cx="226" cy="170"/>
            </a:xfrm>
          </p:grpSpPr>
          <p:sp>
            <p:nvSpPr>
              <p:cNvPr id="10" name="AutoShape 7"/>
              <p:cNvSpPr>
                <a:spLocks noChangeArrowheads="1"/>
              </p:cNvSpPr>
              <p:nvPr/>
            </p:nvSpPr>
            <p:spPr bwMode="gray">
              <a:xfrm>
                <a:off x="2830" y="2075"/>
                <a:ext cx="99" cy="66"/>
              </a:xfrm>
              <a:prstGeom prst="flowChartDecision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AutoShape 8"/>
              <p:cNvSpPr>
                <a:spLocks noChangeArrowheads="1"/>
              </p:cNvSpPr>
              <p:nvPr/>
            </p:nvSpPr>
            <p:spPr bwMode="gray">
              <a:xfrm>
                <a:off x="2767" y="2126"/>
                <a:ext cx="100" cy="67"/>
              </a:xfrm>
              <a:prstGeom prst="flowChartDecision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gray">
              <a:xfrm>
                <a:off x="2894" y="2126"/>
                <a:ext cx="99" cy="67"/>
              </a:xfrm>
              <a:prstGeom prst="flowChartDecision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AutoShape 10"/>
              <p:cNvSpPr>
                <a:spLocks noChangeArrowheads="1"/>
              </p:cNvSpPr>
              <p:nvPr/>
            </p:nvSpPr>
            <p:spPr bwMode="gray">
              <a:xfrm>
                <a:off x="2830" y="2179"/>
                <a:ext cx="99" cy="66"/>
              </a:xfrm>
              <a:prstGeom prst="flowChartDecision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054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群团类统一代码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2776"/>
            <a:ext cx="8928991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05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其他类统一代码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340768"/>
            <a:ext cx="896448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86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录入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事业单位类统一代码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412776"/>
            <a:ext cx="896448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统计分析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机关基本情况简表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1526257"/>
            <a:ext cx="8237537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9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统计分析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机关基本情况简表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" y="1495003"/>
            <a:ext cx="8964487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37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统计分析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机关基本情况简表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7" y="1443186"/>
            <a:ext cx="8973319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3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统一社会信用代码查询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1631032"/>
            <a:ext cx="8704263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24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统一社会信用代码查询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0" y="1428328"/>
            <a:ext cx="8929886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63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机构名称查询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66850"/>
            <a:ext cx="8447087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04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573882"/>
            <a:ext cx="8656637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信息查询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负责人姓名查询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66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gray">
          <a:xfrm>
            <a:off x="2915816" y="2741042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76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78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79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1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0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86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35"/>
          <p:cNvGrpSpPr>
            <a:grpSpLocks/>
          </p:cNvGrpSpPr>
          <p:nvPr/>
        </p:nvGrpSpPr>
        <p:grpSpPr bwMode="auto">
          <a:xfrm>
            <a:off x="2969568" y="4612109"/>
            <a:ext cx="469900" cy="473075"/>
            <a:chOff x="2900737" y="1484782"/>
            <a:chExt cx="533400" cy="522979"/>
          </a:xfrm>
        </p:grpSpPr>
        <p:grpSp>
          <p:nvGrpSpPr>
            <p:cNvPr id="8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3676006" y="281364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系统环境要求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144"/>
          <p:cNvGrpSpPr>
            <a:grpSpLocks/>
          </p:cNvGrpSpPr>
          <p:nvPr/>
        </p:nvGrpSpPr>
        <p:grpSpPr bwMode="auto">
          <a:xfrm>
            <a:off x="2969568" y="3749601"/>
            <a:ext cx="469900" cy="471487"/>
            <a:chOff x="2900737" y="1484782"/>
            <a:chExt cx="533400" cy="522979"/>
          </a:xfrm>
        </p:grpSpPr>
        <p:grpSp>
          <p:nvGrpSpPr>
            <p:cNvPr id="9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374960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70"/>
          <p:cNvSpPr txBox="1">
            <a:spLocks noChangeArrowheads="1"/>
          </p:cNvSpPr>
          <p:nvPr/>
        </p:nvSpPr>
        <p:spPr bwMode="gray">
          <a:xfrm>
            <a:off x="3036466" y="2820417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2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06" name="Text Box 63"/>
          <p:cNvSpPr txBox="1">
            <a:spLocks noChangeArrowheads="1"/>
          </p:cNvSpPr>
          <p:nvPr/>
        </p:nvSpPr>
        <p:spPr bwMode="gray">
          <a:xfrm>
            <a:off x="3676006" y="461188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操作示例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62"/>
          <p:cNvGrpSpPr>
            <a:grpSpLocks/>
          </p:cNvGrpSpPr>
          <p:nvPr/>
        </p:nvGrpSpPr>
        <p:grpSpPr bwMode="auto">
          <a:xfrm>
            <a:off x="2969568" y="5404197"/>
            <a:ext cx="469900" cy="473075"/>
            <a:chOff x="2900737" y="1484782"/>
            <a:chExt cx="533400" cy="522979"/>
          </a:xfrm>
        </p:grpSpPr>
        <p:grpSp>
          <p:nvGrpSpPr>
            <p:cNvPr id="10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15" name="Text Box 63"/>
          <p:cNvSpPr txBox="1">
            <a:spLocks noChangeArrowheads="1"/>
          </p:cNvSpPr>
          <p:nvPr/>
        </p:nvSpPr>
        <p:spPr bwMode="gray">
          <a:xfrm>
            <a:off x="3676006" y="54041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72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党群机关管理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机构类别管理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490663"/>
            <a:ext cx="7104063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99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228600" y="990600"/>
            <a:ext cx="2362200" cy="320675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党群机关管理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机构类别管理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609725"/>
            <a:ext cx="8964488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48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gray">
          <a:xfrm>
            <a:off x="2915816" y="5549354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76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78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79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1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0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86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35"/>
          <p:cNvGrpSpPr>
            <a:grpSpLocks/>
          </p:cNvGrpSpPr>
          <p:nvPr/>
        </p:nvGrpSpPr>
        <p:grpSpPr bwMode="auto">
          <a:xfrm>
            <a:off x="2969568" y="4612109"/>
            <a:ext cx="469900" cy="473075"/>
            <a:chOff x="2900737" y="1484782"/>
            <a:chExt cx="533400" cy="522979"/>
          </a:xfrm>
        </p:grpSpPr>
        <p:grpSp>
          <p:nvGrpSpPr>
            <p:cNvPr id="8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3676006" y="5621958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144"/>
          <p:cNvGrpSpPr>
            <a:grpSpLocks/>
          </p:cNvGrpSpPr>
          <p:nvPr/>
        </p:nvGrpSpPr>
        <p:grpSpPr bwMode="auto">
          <a:xfrm>
            <a:off x="2969568" y="2813497"/>
            <a:ext cx="469900" cy="471487"/>
            <a:chOff x="2900737" y="1484782"/>
            <a:chExt cx="533400" cy="522979"/>
          </a:xfrm>
        </p:grpSpPr>
        <p:grpSp>
          <p:nvGrpSpPr>
            <p:cNvPr id="9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28134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系统环境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70"/>
          <p:cNvSpPr txBox="1">
            <a:spLocks noChangeArrowheads="1"/>
          </p:cNvSpPr>
          <p:nvPr/>
        </p:nvSpPr>
        <p:spPr bwMode="gray">
          <a:xfrm>
            <a:off x="3036466" y="5628729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5</a:t>
            </a:r>
          </a:p>
        </p:txBody>
      </p:sp>
      <p:sp>
        <p:nvSpPr>
          <p:cNvPr id="106" name="Text Box 63"/>
          <p:cNvSpPr txBox="1">
            <a:spLocks noChangeArrowheads="1"/>
          </p:cNvSpPr>
          <p:nvPr/>
        </p:nvSpPr>
        <p:spPr bwMode="gray">
          <a:xfrm>
            <a:off x="3676006" y="461188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操作示例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62"/>
          <p:cNvGrpSpPr>
            <a:grpSpLocks/>
          </p:cNvGrpSpPr>
          <p:nvPr/>
        </p:nvGrpSpPr>
        <p:grpSpPr bwMode="auto">
          <a:xfrm>
            <a:off x="2969568" y="3748013"/>
            <a:ext cx="469900" cy="473075"/>
            <a:chOff x="2900737" y="1484782"/>
            <a:chExt cx="533400" cy="522979"/>
          </a:xfrm>
        </p:grpSpPr>
        <p:grpSp>
          <p:nvGrpSpPr>
            <p:cNvPr id="10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115" name="Text Box 63"/>
          <p:cNvSpPr txBox="1">
            <a:spLocks noChangeArrowheads="1"/>
          </p:cNvSpPr>
          <p:nvPr/>
        </p:nvSpPr>
        <p:spPr bwMode="gray">
          <a:xfrm>
            <a:off x="3676006" y="374801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1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常见问题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证书打印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351856" y="2013353"/>
            <a:ext cx="6324600" cy="4072538"/>
            <a:chOff x="528" y="1392"/>
            <a:chExt cx="4560" cy="2170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28" y="1392"/>
              <a:ext cx="4560" cy="2160"/>
              <a:chOff x="528" y="1200"/>
              <a:chExt cx="4752" cy="2352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gray">
              <a:xfrm>
                <a:off x="3504" y="1729"/>
                <a:ext cx="1776" cy="1823"/>
              </a:xfrm>
              <a:prstGeom prst="chevron">
                <a:avLst>
                  <a:gd name="adj" fmla="val 16468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AutoShape 6"/>
              <p:cNvSpPr>
                <a:spLocks noChangeArrowheads="1"/>
              </p:cNvSpPr>
              <p:nvPr/>
            </p:nvSpPr>
            <p:spPr bwMode="gray">
              <a:xfrm>
                <a:off x="2017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AutoShape 7"/>
              <p:cNvSpPr>
                <a:spLocks noChangeArrowheads="1"/>
              </p:cNvSpPr>
              <p:nvPr/>
            </p:nvSpPr>
            <p:spPr bwMode="gray">
              <a:xfrm>
                <a:off x="528" y="1729"/>
                <a:ext cx="1871" cy="1823"/>
              </a:xfrm>
              <a:prstGeom prst="chevron">
                <a:avLst>
                  <a:gd name="adj" fmla="val 17842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109250" dir="3267739" algn="ctr" rotWithShape="0">
                  <a:srgbClr val="333333">
                    <a:alpha val="50000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AutoShape 8"/>
              <p:cNvSpPr>
                <a:spLocks noChangeArrowheads="1"/>
              </p:cNvSpPr>
              <p:nvPr/>
            </p:nvSpPr>
            <p:spPr bwMode="gray">
              <a:xfrm>
                <a:off x="672" y="1200"/>
                <a:ext cx="1294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itchFamily="2" charset="-122"/>
                  </a:rPr>
                  <a:t>电脑环境</a:t>
                </a:r>
                <a:endParaRPr lang="en-US" altLang="zh-CN" sz="2000" b="1" dirty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gray">
              <a:xfrm>
                <a:off x="2133" y="1200"/>
                <a:ext cx="1293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宋体" pitchFamily="2" charset="-122"/>
                  </a:rPr>
                  <a:t>针式打印机</a:t>
                </a:r>
                <a:endParaRPr lang="en-US" altLang="zh-CN" sz="2000" b="1" dirty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  <p:sp>
            <p:nvSpPr>
              <p:cNvPr id="14" name="AutoShape 10"/>
              <p:cNvSpPr>
                <a:spLocks noChangeArrowheads="1"/>
              </p:cNvSpPr>
              <p:nvPr/>
            </p:nvSpPr>
            <p:spPr bwMode="gray">
              <a:xfrm>
                <a:off x="3601" y="1200"/>
                <a:ext cx="1295" cy="362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69804"/>
                      <a:invGamma/>
                    </a:schemeClr>
                  </a:gs>
                </a:gsLst>
                <a:lin ang="0" scaled="1"/>
              </a:gradFill>
              <a:ln w="3810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63500" dir="3187806" algn="ctr" rotWithShape="0">
                  <a:srgbClr val="001D3A"/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宋体" pitchFamily="2" charset="-122"/>
                  </a:rPr>
                  <a:t>喷墨或激光</a:t>
                </a:r>
                <a:endParaRPr lang="en-US" altLang="zh-CN" sz="2000" b="1" dirty="0">
                  <a:solidFill>
                    <a:srgbClr val="000000"/>
                  </a:solidFill>
                  <a:latin typeface="宋体" pitchFamily="2" charset="-122"/>
                </a:endParaRPr>
              </a:p>
            </p:txBody>
          </p:sp>
        </p:grpSp>
        <p:sp>
          <p:nvSpPr>
            <p:cNvPr id="6" name="Text Box 11"/>
            <p:cNvSpPr txBox="1">
              <a:spLocks noChangeArrowheads="1"/>
            </p:cNvSpPr>
            <p:nvPr/>
          </p:nvSpPr>
          <p:spPr bwMode="gray">
            <a:xfrm>
              <a:off x="830" y="1993"/>
              <a:ext cx="1247" cy="1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电脑环境</a:t>
              </a:r>
              <a:endParaRPr lang="en-US" altLang="zh-CN" sz="1400" b="1" dirty="0" smtClean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285750" indent="-2857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  <a:buFontTx/>
                <a:buChar char="-"/>
              </a:pP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确认电脑和打印机连接正常；</a:t>
              </a:r>
              <a:endParaRPr lang="en-US" altLang="zh-CN" sz="1400" b="1" dirty="0" smtClean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285750" indent="-2857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  <a:buFontTx/>
                <a:buChar char="-"/>
              </a:pP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确认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打印机驱动安装正常；</a:t>
              </a:r>
              <a:endParaRPr lang="en-US" altLang="zh-CN" sz="1400" b="1" dirty="0" smtClean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285750" indent="-2857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  <a:buFontTx/>
                <a:buChar char="-"/>
              </a:pP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是否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可以打印普通</a:t>
              </a:r>
              <a:r>
                <a:rPr lang="en-US" altLang="zh-CN" sz="1400" b="1" dirty="0" smtClean="0">
                  <a:solidFill>
                    <a:srgbClr val="000000"/>
                  </a:solidFill>
                  <a:latin typeface="宋体" pitchFamily="2" charset="-122"/>
                </a:rPr>
                <a:t>Word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文档</a:t>
              </a:r>
              <a:endParaRPr lang="en-US" altLang="zh-CN" sz="1400" b="1" dirty="0" smtClean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285750" indent="-2857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  <a:buFontTx/>
                <a:buChar char="-"/>
              </a:pP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程序客户端版本是否最新</a:t>
              </a:r>
              <a:endParaRPr lang="zh-CN" altLang="en-US" sz="14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282" y="1963"/>
              <a:ext cx="1248" cy="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针式打印机</a:t>
              </a:r>
              <a:endParaRPr lang="en-US" altLang="zh-CN" sz="1400" b="1" dirty="0" smtClean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120650" indent="-1206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dirty="0" smtClean="0">
                  <a:solidFill>
                    <a:srgbClr val="000000"/>
                  </a:solidFill>
                  <a:latin typeface="宋体" pitchFamily="2" charset="-122"/>
                </a:rPr>
                <a:t>- 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“进纸盒设置” 查看下拉框中的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各项，设置“</a:t>
              </a:r>
              <a:r>
                <a:rPr lang="en-US" altLang="zh-CN" sz="1400" b="1" dirty="0" smtClean="0">
                  <a:solidFill>
                    <a:srgbClr val="000000"/>
                  </a:solidFill>
                  <a:latin typeface="宋体" pitchFamily="2" charset="-122"/>
                </a:rPr>
                <a:t>Tractor Feeder”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或“</a:t>
              </a:r>
              <a:r>
                <a:rPr lang="en-US" altLang="zh-CN" sz="1400" b="1" dirty="0">
                  <a:solidFill>
                    <a:srgbClr val="000000"/>
                  </a:solidFill>
                  <a:latin typeface="宋体" pitchFamily="2" charset="-122"/>
                </a:rPr>
                <a:t>Automatic Feeder”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等选项或许有效；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如果均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未生效，也可以对其他的选项都一一尝试下。</a:t>
              </a:r>
              <a:endParaRPr lang="en-US" altLang="zh-CN" sz="14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3686" y="1970"/>
              <a:ext cx="1248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Clr>
                  <a:srgbClr val="1C1C1C"/>
                </a:buClr>
              </a:pP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喷墨或激光打印机</a:t>
              </a:r>
              <a:endParaRPr lang="en-US" altLang="zh-CN" sz="1400" b="1" dirty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120650" indent="-1206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</a:pPr>
              <a:r>
                <a:rPr lang="en-US" altLang="zh-CN" sz="1400" dirty="0" smtClean="0">
                  <a:solidFill>
                    <a:srgbClr val="000000"/>
                  </a:solidFill>
                  <a:latin typeface="宋体" pitchFamily="2" charset="-122"/>
                </a:rPr>
                <a:t>-</a:t>
              </a:r>
              <a:r>
                <a:rPr lang="zh-CN" altLang="en-US" sz="1400" dirty="0">
                  <a:solidFill>
                    <a:srgbClr val="000000"/>
                  </a:solidFill>
                  <a:latin typeface="宋体" pitchFamily="2" charset="-122"/>
                </a:rPr>
                <a:t> 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“进纸盒设置” 查看下拉框中的各项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，设置“打印机自动选择” 或许有效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；</a:t>
              </a:r>
              <a:r>
                <a:rPr lang="zh-CN" altLang="en-US" sz="1400" b="1" dirty="0" smtClean="0">
                  <a:solidFill>
                    <a:srgbClr val="000000"/>
                  </a:solidFill>
                  <a:latin typeface="宋体" pitchFamily="2" charset="-122"/>
                </a:rPr>
                <a:t>如果未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pitchFamily="2" charset="-122"/>
                </a:rPr>
                <a:t>生效，也可以对其他的选项都一一尝试下。</a:t>
              </a:r>
              <a:endParaRPr lang="en-US" altLang="zh-CN" sz="1400" b="1" dirty="0">
                <a:solidFill>
                  <a:srgbClr val="000000"/>
                </a:solidFill>
                <a:latin typeface="宋体" pitchFamily="2" charset="-122"/>
              </a:endParaRPr>
            </a:p>
            <a:p>
              <a:pPr marL="120650" indent="-120650">
                <a:lnSpc>
                  <a:spcPct val="120000"/>
                </a:lnSpc>
                <a:spcBef>
                  <a:spcPct val="50000"/>
                </a:spcBef>
                <a:buClr>
                  <a:srgbClr val="1C1C1C"/>
                </a:buClr>
              </a:pPr>
              <a:endParaRPr lang="en-US" altLang="zh-CN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5" name="AutoShape 14"/>
          <p:cNvSpPr>
            <a:spLocks noChangeArrowheads="1"/>
          </p:cNvSpPr>
          <p:nvPr/>
        </p:nvSpPr>
        <p:spPr bwMode="gray">
          <a:xfrm>
            <a:off x="251520" y="1700808"/>
            <a:ext cx="1828800" cy="468741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254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宋体" pitchFamily="2" charset="-122"/>
              </a:rPr>
              <a:t>可能的现象：</a:t>
            </a:r>
            <a:endParaRPr lang="en-US" altLang="zh-CN" sz="2000" b="1" dirty="0" smtClean="0">
              <a:solidFill>
                <a:srgbClr val="000000"/>
              </a:solidFill>
              <a:latin typeface="宋体" pitchFamily="2" charset="-122"/>
            </a:endParaRPr>
          </a:p>
          <a:p>
            <a:pPr eaLnBrk="0" hangingPunct="0">
              <a:defRPr/>
            </a:pPr>
            <a:endParaRPr lang="en-US" altLang="zh-CN" sz="2000" b="1" dirty="0" smtClean="0">
              <a:solidFill>
                <a:srgbClr val="000000"/>
              </a:solidFill>
              <a:latin typeface="宋体" pitchFamily="2" charset="-122"/>
            </a:endParaRPr>
          </a:p>
          <a:p>
            <a:r>
              <a:rPr lang="en-US" altLang="zh-CN" sz="2000" b="1" dirty="0" smtClean="0">
                <a:latin typeface="宋体" pitchFamily="2" charset="-122"/>
              </a:rPr>
              <a:t>1</a:t>
            </a:r>
            <a:r>
              <a:rPr lang="zh-CN" altLang="en-US" sz="2000" b="1" dirty="0" smtClean="0">
                <a:latin typeface="宋体" pitchFamily="2" charset="-122"/>
              </a:rPr>
              <a:t>、点击“打印”按钮后，打印机没有反应。</a:t>
            </a:r>
            <a:endParaRPr lang="en-US" altLang="zh-CN" sz="2000" b="1" dirty="0" smtClean="0">
              <a:latin typeface="宋体" pitchFamily="2" charset="-122"/>
            </a:endParaRPr>
          </a:p>
          <a:p>
            <a:r>
              <a:rPr lang="en-US" altLang="zh-CN" sz="2000" b="1" dirty="0" smtClean="0">
                <a:latin typeface="宋体" pitchFamily="2" charset="-122"/>
              </a:rPr>
              <a:t>2</a:t>
            </a:r>
            <a:r>
              <a:rPr lang="zh-CN" altLang="en-US" sz="2000" b="1" dirty="0" smtClean="0">
                <a:latin typeface="宋体" pitchFamily="2" charset="-122"/>
              </a:rPr>
              <a:t>、证书打印结果是竖向的，和证书底版信息互相垂直</a:t>
            </a:r>
            <a:r>
              <a:rPr lang="zh-CN" altLang="zh-CN" sz="2000" b="1" dirty="0" smtClean="0">
                <a:latin typeface="宋体" pitchFamily="2" charset="-122"/>
              </a:rPr>
              <a:t>。</a:t>
            </a:r>
            <a:endParaRPr lang="en-US" altLang="zh-CN" sz="2000" b="1" dirty="0" smtClean="0">
              <a:latin typeface="宋体" pitchFamily="2" charset="-122"/>
            </a:endParaRPr>
          </a:p>
          <a:p>
            <a:r>
              <a:rPr lang="en-US" altLang="zh-CN" sz="2000" b="1" dirty="0" smtClean="0">
                <a:latin typeface="宋体" pitchFamily="2" charset="-122"/>
              </a:rPr>
              <a:t>3</a:t>
            </a:r>
            <a:r>
              <a:rPr lang="zh-CN" altLang="en-US" sz="2000" b="1" dirty="0" smtClean="0">
                <a:latin typeface="宋体" pitchFamily="2" charset="-122"/>
              </a:rPr>
              <a:t>、证书打印结果显示不全，缺少部分信息。</a:t>
            </a:r>
            <a:endParaRPr lang="en-US" altLang="zh-CN" sz="2000" b="1" dirty="0">
              <a:solidFill>
                <a:srgbClr val="00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7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后续计划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3131840" y="2924944"/>
            <a:ext cx="2999241" cy="3190875"/>
            <a:chOff x="3239" y="1212"/>
            <a:chExt cx="2090" cy="2368"/>
          </a:xfrm>
        </p:grpSpPr>
        <p:sp>
          <p:nvSpPr>
            <p:cNvPr id="21" name="AutoShape 9"/>
            <p:cNvSpPr>
              <a:spLocks noChangeArrowheads="1"/>
            </p:cNvSpPr>
            <p:nvPr/>
          </p:nvSpPr>
          <p:spPr bwMode="gray">
            <a:xfrm rot="5400000">
              <a:off x="3969" y="482"/>
              <a:ext cx="630" cy="2090"/>
            </a:xfrm>
            <a:prstGeom prst="cube">
              <a:avLst>
                <a:gd name="adj" fmla="val 11667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删除事业单位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" name="AutoShape 10"/>
            <p:cNvSpPr>
              <a:spLocks noChangeArrowheads="1"/>
            </p:cNvSpPr>
            <p:nvPr/>
          </p:nvSpPr>
          <p:spPr bwMode="gray">
            <a:xfrm rot="5400000">
              <a:off x="3961" y="1343"/>
              <a:ext cx="645" cy="2090"/>
            </a:xfrm>
            <a:prstGeom prst="cube">
              <a:avLst>
                <a:gd name="adj" fmla="val 11667"/>
              </a:avLst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删除党群机关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AutoShape 11"/>
            <p:cNvSpPr>
              <a:spLocks noChangeArrowheads="1"/>
            </p:cNvSpPr>
            <p:nvPr/>
          </p:nvSpPr>
          <p:spPr bwMode="gray">
            <a:xfrm rot="5400000">
              <a:off x="3959" y="2211"/>
              <a:ext cx="649" cy="2090"/>
            </a:xfrm>
            <a:prstGeom prst="cube">
              <a:avLst>
                <a:gd name="adj" fmla="val 11667"/>
              </a:avLst>
            </a:prstGeom>
            <a:solidFill>
              <a:srgbClr val="A3F25F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数据导入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自选图形 16"/>
          <p:cNvSpPr>
            <a:spLocks noChangeArrowheads="1"/>
          </p:cNvSpPr>
          <p:nvPr/>
        </p:nvSpPr>
        <p:spPr bwMode="gray">
          <a:xfrm>
            <a:off x="2476848" y="1887215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3373805" y="1887215"/>
            <a:ext cx="23503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cs typeface="Arial" charset="0"/>
              </a:rPr>
              <a:t>单机版程序</a:t>
            </a:r>
            <a:r>
              <a:rPr lang="zh-CN" altLang="en-US" sz="2400" b="1" dirty="0" smtClean="0">
                <a:solidFill>
                  <a:srgbClr val="000000"/>
                </a:solidFill>
                <a:cs typeface="Arial" charset="0"/>
              </a:rPr>
              <a:t>开发</a:t>
            </a:r>
            <a:endParaRPr lang="en-US" altLang="zh-CN" sz="2400" b="1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2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38400" y="4267200"/>
            <a:ext cx="472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>
                <a:solidFill>
                  <a:schemeClr val="bg1"/>
                </a:solidFill>
              </a:rPr>
              <a:t>WWW.CONAC.CN</a:t>
            </a:r>
          </a:p>
        </p:txBody>
      </p:sp>
      <p:sp>
        <p:nvSpPr>
          <p:cNvPr id="88068" name="WordArt 4"/>
          <p:cNvSpPr>
            <a:spLocks noChangeArrowheads="1" noChangeShapeType="1" noTextEdit="1"/>
          </p:cNvSpPr>
          <p:nvPr/>
        </p:nvSpPr>
        <p:spPr bwMode="gray">
          <a:xfrm>
            <a:off x="2051050" y="2997200"/>
            <a:ext cx="5041900" cy="647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欢迎各位领导</a:t>
            </a:r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批评指正</a:t>
            </a:r>
            <a:r>
              <a:rPr lang="en-US" altLang="zh-CN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 !</a:t>
            </a:r>
            <a:endParaRPr lang="zh-CN" altLang="en-US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ea typeface="+mn-ea"/>
              <a:cs typeface="Arial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661868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42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系统环境要求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22" name="Parallelogram 8"/>
          <p:cNvSpPr/>
          <p:nvPr/>
        </p:nvSpPr>
        <p:spPr bwMode="auto">
          <a:xfrm>
            <a:off x="2916704" y="1340768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23" name="Rektangel 76"/>
          <p:cNvSpPr>
            <a:spLocks noChangeArrowheads="1"/>
          </p:cNvSpPr>
          <p:nvPr/>
        </p:nvSpPr>
        <p:spPr bwMode="auto">
          <a:xfrm>
            <a:off x="3184525" y="1448136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 dirty="0">
                <a:latin typeface="宋体" panose="02010600030101010101" pitchFamily="2" charset="-122"/>
              </a:rPr>
              <a:t>win7</a:t>
            </a:r>
            <a:r>
              <a:rPr lang="zh-CN" altLang="en-US" sz="2200" b="1" dirty="0">
                <a:latin typeface="宋体" panose="02010600030101010101" pitchFamily="2" charset="-122"/>
              </a:rPr>
              <a:t>及以上</a:t>
            </a:r>
            <a:r>
              <a:rPr lang="en-US" altLang="zh-CN" sz="2200" b="1" dirty="0">
                <a:latin typeface="宋体" panose="02010600030101010101" pitchFamily="2" charset="-122"/>
              </a:rPr>
              <a:t>32</a:t>
            </a:r>
            <a:r>
              <a:rPr lang="zh-CN" altLang="en-US" sz="2200" b="1" dirty="0">
                <a:latin typeface="宋体" panose="02010600030101010101" pitchFamily="2" charset="-122"/>
              </a:rPr>
              <a:t>或</a:t>
            </a:r>
            <a:r>
              <a:rPr lang="en-US" altLang="zh-CN" sz="2200" b="1" dirty="0">
                <a:latin typeface="宋体" panose="02010600030101010101" pitchFamily="2" charset="-122"/>
              </a:rPr>
              <a:t>64</a:t>
            </a:r>
            <a:r>
              <a:rPr lang="zh-CN" altLang="en-US" sz="2200" b="1" dirty="0">
                <a:latin typeface="宋体" panose="02010600030101010101" pitchFamily="2" charset="-122"/>
              </a:rPr>
              <a:t>位操作系统</a:t>
            </a:r>
            <a:endParaRPr lang="da-DK" sz="2200" dirty="0">
              <a:solidFill>
                <a:srgbClr val="171717"/>
              </a:solidFill>
              <a:latin typeface="宋体" panose="02010600030101010101" pitchFamily="2" charset="-122"/>
            </a:endParaRPr>
          </a:p>
        </p:txBody>
      </p:sp>
      <p:grpSp>
        <p:nvGrpSpPr>
          <p:cNvPr id="55" name="Group 46"/>
          <p:cNvGrpSpPr>
            <a:grpSpLocks/>
          </p:cNvGrpSpPr>
          <p:nvPr/>
        </p:nvGrpSpPr>
        <p:grpSpPr bwMode="auto">
          <a:xfrm>
            <a:off x="1270873" y="1998202"/>
            <a:ext cx="1516062" cy="596900"/>
            <a:chOff x="1933575" y="928719"/>
            <a:chExt cx="1041400" cy="597583"/>
          </a:xfrm>
        </p:grpSpPr>
        <p:sp>
          <p:nvSpPr>
            <p:cNvPr id="56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57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   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硬盘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8" name="Parallelogram 8"/>
          <p:cNvSpPr/>
          <p:nvPr/>
        </p:nvSpPr>
        <p:spPr bwMode="auto">
          <a:xfrm>
            <a:off x="2728664" y="1988840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59" name="Rektangel 76"/>
          <p:cNvSpPr>
            <a:spLocks noChangeArrowheads="1"/>
          </p:cNvSpPr>
          <p:nvPr/>
        </p:nvSpPr>
        <p:spPr bwMode="auto">
          <a:xfrm>
            <a:off x="2996485" y="2096208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 dirty="0">
                <a:latin typeface="宋体" panose="02010600030101010101" pitchFamily="2" charset="-122"/>
              </a:rPr>
              <a:t>500G</a:t>
            </a:r>
            <a:r>
              <a:rPr lang="zh-CN" altLang="en-US" sz="2200" b="1" dirty="0">
                <a:latin typeface="宋体" panose="02010600030101010101" pitchFamily="2" charset="-122"/>
              </a:rPr>
              <a:t>以上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60" name="Group 46"/>
          <p:cNvGrpSpPr>
            <a:grpSpLocks/>
          </p:cNvGrpSpPr>
          <p:nvPr/>
        </p:nvGrpSpPr>
        <p:grpSpPr bwMode="auto">
          <a:xfrm>
            <a:off x="1126857" y="2646274"/>
            <a:ext cx="1516062" cy="596900"/>
            <a:chOff x="1933575" y="928719"/>
            <a:chExt cx="1041400" cy="597583"/>
          </a:xfrm>
        </p:grpSpPr>
        <p:sp>
          <p:nvSpPr>
            <p:cNvPr id="61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62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en-US" altLang="zh-CN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CPU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和内存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3" name="Parallelogram 8"/>
          <p:cNvSpPr/>
          <p:nvPr/>
        </p:nvSpPr>
        <p:spPr bwMode="auto">
          <a:xfrm>
            <a:off x="2584648" y="2636912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64" name="Rektangel 76"/>
          <p:cNvSpPr>
            <a:spLocks noChangeArrowheads="1"/>
          </p:cNvSpPr>
          <p:nvPr/>
        </p:nvSpPr>
        <p:spPr bwMode="auto">
          <a:xfrm>
            <a:off x="2852469" y="2744280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 dirty="0" smtClean="0">
                <a:latin typeface="宋体" panose="02010600030101010101" pitchFamily="2" charset="-122"/>
              </a:rPr>
              <a:t>CPU</a:t>
            </a:r>
            <a:r>
              <a:rPr lang="zh-CN" altLang="en-US" sz="2200" b="1" dirty="0">
                <a:latin typeface="宋体" panose="02010600030101010101" pitchFamily="2" charset="-122"/>
              </a:rPr>
              <a:t> ：</a:t>
            </a:r>
            <a:r>
              <a:rPr lang="zh-CN" altLang="en-US" sz="2200" b="1" dirty="0" smtClean="0">
                <a:latin typeface="宋体" panose="02010600030101010101" pitchFamily="2" charset="-122"/>
              </a:rPr>
              <a:t>四</a:t>
            </a:r>
            <a:r>
              <a:rPr lang="zh-CN" altLang="en-US" sz="2200" b="1" dirty="0">
                <a:latin typeface="宋体" panose="02010600030101010101" pitchFamily="2" charset="-122"/>
              </a:rPr>
              <a:t>核以上；内存：</a:t>
            </a:r>
            <a:r>
              <a:rPr lang="en-US" altLang="zh-CN" sz="2200" b="1" dirty="0">
                <a:latin typeface="宋体" panose="02010600030101010101" pitchFamily="2" charset="-122"/>
              </a:rPr>
              <a:t>4G</a:t>
            </a:r>
          </a:p>
        </p:txBody>
      </p:sp>
      <p:grpSp>
        <p:nvGrpSpPr>
          <p:cNvPr id="65" name="Group 46"/>
          <p:cNvGrpSpPr>
            <a:grpSpLocks/>
          </p:cNvGrpSpPr>
          <p:nvPr/>
        </p:nvGrpSpPr>
        <p:grpSpPr bwMode="auto">
          <a:xfrm>
            <a:off x="910833" y="3294346"/>
            <a:ext cx="1516062" cy="596900"/>
            <a:chOff x="1933575" y="928719"/>
            <a:chExt cx="1041400" cy="597583"/>
          </a:xfrm>
        </p:grpSpPr>
        <p:sp>
          <p:nvSpPr>
            <p:cNvPr id="66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开机密码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8" name="Parallelogram 8"/>
          <p:cNvSpPr/>
          <p:nvPr/>
        </p:nvSpPr>
        <p:spPr bwMode="auto">
          <a:xfrm>
            <a:off x="2368624" y="3284984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69" name="Rektangel 76"/>
          <p:cNvSpPr>
            <a:spLocks noChangeArrowheads="1"/>
          </p:cNvSpPr>
          <p:nvPr/>
        </p:nvSpPr>
        <p:spPr bwMode="auto">
          <a:xfrm>
            <a:off x="2511698" y="3392352"/>
            <a:ext cx="561762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</a:rPr>
              <a:t>设定开机密码，操作系统密码（密码复杂度）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70" name="Group 46"/>
          <p:cNvGrpSpPr>
            <a:grpSpLocks/>
          </p:cNvGrpSpPr>
          <p:nvPr/>
        </p:nvGrpSpPr>
        <p:grpSpPr bwMode="auto">
          <a:xfrm>
            <a:off x="755576" y="3942418"/>
            <a:ext cx="1516062" cy="596900"/>
            <a:chOff x="1933575" y="928719"/>
            <a:chExt cx="1041400" cy="597583"/>
          </a:xfrm>
        </p:grpSpPr>
        <p:sp>
          <p:nvSpPr>
            <p:cNvPr id="71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72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  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单机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3" name="Parallelogram 8"/>
          <p:cNvSpPr/>
          <p:nvPr/>
        </p:nvSpPr>
        <p:spPr bwMode="auto">
          <a:xfrm>
            <a:off x="2213367" y="3933056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74" name="Rektangel 76"/>
          <p:cNvSpPr>
            <a:spLocks noChangeArrowheads="1"/>
          </p:cNvSpPr>
          <p:nvPr/>
        </p:nvSpPr>
        <p:spPr bwMode="auto">
          <a:xfrm>
            <a:off x="2481188" y="4040424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</a:rPr>
              <a:t>不得连接互联网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75" name="Group 46"/>
          <p:cNvGrpSpPr>
            <a:grpSpLocks/>
          </p:cNvGrpSpPr>
          <p:nvPr/>
        </p:nvGrpSpPr>
        <p:grpSpPr bwMode="auto">
          <a:xfrm>
            <a:off x="550793" y="4590490"/>
            <a:ext cx="1516062" cy="596900"/>
            <a:chOff x="1933575" y="928719"/>
            <a:chExt cx="1041400" cy="597583"/>
          </a:xfrm>
        </p:grpSpPr>
        <p:sp>
          <p:nvSpPr>
            <p:cNvPr id="76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77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杀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毒软件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8" name="Parallelogram 8"/>
          <p:cNvSpPr/>
          <p:nvPr/>
        </p:nvSpPr>
        <p:spPr bwMode="auto">
          <a:xfrm>
            <a:off x="2008584" y="4581128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79" name="Rektangel 76"/>
          <p:cNvSpPr>
            <a:spLocks noChangeArrowheads="1"/>
          </p:cNvSpPr>
          <p:nvPr/>
        </p:nvSpPr>
        <p:spPr bwMode="auto">
          <a:xfrm>
            <a:off x="2276405" y="4688496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</a:rPr>
              <a:t>安装国产单机版杀毒软件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80" name="Group 46"/>
          <p:cNvGrpSpPr>
            <a:grpSpLocks/>
          </p:cNvGrpSpPr>
          <p:nvPr/>
        </p:nvGrpSpPr>
        <p:grpSpPr bwMode="auto">
          <a:xfrm>
            <a:off x="406777" y="5238562"/>
            <a:ext cx="1516062" cy="596900"/>
            <a:chOff x="1933575" y="928719"/>
            <a:chExt cx="1041400" cy="597583"/>
          </a:xfrm>
        </p:grpSpPr>
        <p:sp>
          <p:nvSpPr>
            <p:cNvPr id="81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82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检查确认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3" name="Parallelogram 8"/>
          <p:cNvSpPr/>
          <p:nvPr/>
        </p:nvSpPr>
        <p:spPr bwMode="auto">
          <a:xfrm>
            <a:off x="1864568" y="5229200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84" name="Rektangel 76"/>
          <p:cNvSpPr>
            <a:spLocks noChangeArrowheads="1"/>
          </p:cNvSpPr>
          <p:nvPr/>
        </p:nvSpPr>
        <p:spPr bwMode="auto">
          <a:xfrm>
            <a:off x="1918891" y="5336568"/>
            <a:ext cx="583914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</a:rPr>
              <a:t>请当地保密局检查确认是否符合安全保密条件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85" name="Group 46"/>
          <p:cNvGrpSpPr>
            <a:grpSpLocks/>
          </p:cNvGrpSpPr>
          <p:nvPr/>
        </p:nvGrpSpPr>
        <p:grpSpPr bwMode="auto">
          <a:xfrm>
            <a:off x="190753" y="5886634"/>
            <a:ext cx="1516062" cy="596900"/>
            <a:chOff x="1933575" y="928719"/>
            <a:chExt cx="1041400" cy="597583"/>
          </a:xfrm>
        </p:grpSpPr>
        <p:sp>
          <p:nvSpPr>
            <p:cNvPr id="86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87" name="TextBox 7"/>
            <p:cNvSpPr txBox="1">
              <a:spLocks noChangeArrowheads="1"/>
            </p:cNvSpPr>
            <p:nvPr/>
          </p:nvSpPr>
          <p:spPr bwMode="auto">
            <a:xfrm>
              <a:off x="2024063" y="1016372"/>
              <a:ext cx="931862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定密级别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8" name="Parallelogram 8"/>
          <p:cNvSpPr/>
          <p:nvPr/>
        </p:nvSpPr>
        <p:spPr bwMode="auto">
          <a:xfrm>
            <a:off x="1648544" y="5877272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16140000" scaled="0"/>
            <a:tileRect/>
          </a:gradFill>
          <a:ln w="3175">
            <a:noFill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171717"/>
              </a:solidFill>
            </a:endParaRPr>
          </a:p>
        </p:txBody>
      </p:sp>
      <p:sp>
        <p:nvSpPr>
          <p:cNvPr id="89" name="Rektangel 76"/>
          <p:cNvSpPr>
            <a:spLocks noChangeArrowheads="1"/>
          </p:cNvSpPr>
          <p:nvPr/>
        </p:nvSpPr>
        <p:spPr bwMode="auto">
          <a:xfrm>
            <a:off x="1916365" y="5984640"/>
            <a:ext cx="52768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</a:rPr>
              <a:t>工作秘密，内部掌握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grpSp>
        <p:nvGrpSpPr>
          <p:cNvPr id="90" name="Group 46"/>
          <p:cNvGrpSpPr>
            <a:grpSpLocks/>
          </p:cNvGrpSpPr>
          <p:nvPr/>
        </p:nvGrpSpPr>
        <p:grpSpPr bwMode="auto">
          <a:xfrm>
            <a:off x="1475656" y="1340768"/>
            <a:ext cx="1516062" cy="596900"/>
            <a:chOff x="1933575" y="928719"/>
            <a:chExt cx="1041400" cy="597583"/>
          </a:xfrm>
        </p:grpSpPr>
        <p:sp>
          <p:nvSpPr>
            <p:cNvPr id="91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>
              <a:solidFill>
                <a:srgbClr val="208A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800" dirty="0">
                <a:solidFill>
                  <a:prstClr val="white"/>
                </a:solidFill>
              </a:endParaRPr>
            </a:p>
          </p:txBody>
        </p:sp>
        <p:sp>
          <p:nvSpPr>
            <p:cNvPr id="92" name="TextBox 7"/>
            <p:cNvSpPr txBox="1">
              <a:spLocks noChangeArrowheads="1"/>
            </p:cNvSpPr>
            <p:nvPr/>
          </p:nvSpPr>
          <p:spPr bwMode="auto">
            <a:xfrm>
              <a:off x="2024064" y="1016372"/>
              <a:ext cx="855259" cy="400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操作系统</a:t>
              </a:r>
              <a:endParaRPr lang="en-US" altLang="zh-CN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41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www.conac.cn</a:t>
            </a: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gray">
          <a:xfrm>
            <a:off x="2915816" y="3605138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76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78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79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1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2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0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86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单机版程序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35"/>
          <p:cNvGrpSpPr>
            <a:grpSpLocks/>
          </p:cNvGrpSpPr>
          <p:nvPr/>
        </p:nvGrpSpPr>
        <p:grpSpPr bwMode="auto">
          <a:xfrm>
            <a:off x="2969568" y="4612109"/>
            <a:ext cx="469900" cy="473075"/>
            <a:chOff x="2900737" y="1484782"/>
            <a:chExt cx="533400" cy="522979"/>
          </a:xfrm>
        </p:grpSpPr>
        <p:grpSp>
          <p:nvGrpSpPr>
            <p:cNvPr id="8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5" name="Text Box 63"/>
          <p:cNvSpPr txBox="1">
            <a:spLocks noChangeArrowheads="1"/>
          </p:cNvSpPr>
          <p:nvPr/>
        </p:nvSpPr>
        <p:spPr bwMode="gray">
          <a:xfrm>
            <a:off x="3676006" y="3677742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功能结构图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144"/>
          <p:cNvGrpSpPr>
            <a:grpSpLocks/>
          </p:cNvGrpSpPr>
          <p:nvPr/>
        </p:nvGrpSpPr>
        <p:grpSpPr bwMode="auto">
          <a:xfrm>
            <a:off x="2969568" y="2813497"/>
            <a:ext cx="469900" cy="471487"/>
            <a:chOff x="2900737" y="1484782"/>
            <a:chExt cx="533400" cy="522979"/>
          </a:xfrm>
        </p:grpSpPr>
        <p:grpSp>
          <p:nvGrpSpPr>
            <p:cNvPr id="9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28134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系统环境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 Box 70"/>
          <p:cNvSpPr txBox="1">
            <a:spLocks noChangeArrowheads="1"/>
          </p:cNvSpPr>
          <p:nvPr/>
        </p:nvSpPr>
        <p:spPr bwMode="gray">
          <a:xfrm>
            <a:off x="3036466" y="3684513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3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06" name="Text Box 63"/>
          <p:cNvSpPr txBox="1">
            <a:spLocks noChangeArrowheads="1"/>
          </p:cNvSpPr>
          <p:nvPr/>
        </p:nvSpPr>
        <p:spPr bwMode="gray">
          <a:xfrm>
            <a:off x="3676006" y="461188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操作示例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7" name="组合 162"/>
          <p:cNvGrpSpPr>
            <a:grpSpLocks/>
          </p:cNvGrpSpPr>
          <p:nvPr/>
        </p:nvGrpSpPr>
        <p:grpSpPr bwMode="auto">
          <a:xfrm>
            <a:off x="2969568" y="5404197"/>
            <a:ext cx="469900" cy="473075"/>
            <a:chOff x="2900737" y="1484782"/>
            <a:chExt cx="533400" cy="522979"/>
          </a:xfrm>
        </p:grpSpPr>
        <p:grpSp>
          <p:nvGrpSpPr>
            <p:cNvPr id="10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15" name="Text Box 63"/>
          <p:cNvSpPr txBox="1">
            <a:spLocks noChangeArrowheads="1"/>
          </p:cNvSpPr>
          <p:nvPr/>
        </p:nvSpPr>
        <p:spPr bwMode="gray">
          <a:xfrm>
            <a:off x="3676006" y="5404197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729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theme/theme1.xml><?xml version="1.0" encoding="utf-8"?>
<a:theme xmlns:a="http://schemas.openxmlformats.org/drawingml/2006/main" name="cdb2004c026l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algn="ctr">
          <a:solidFill>
            <a:schemeClr val="tx2"/>
          </a:solidFill>
          <a:round/>
          <a:headEnd/>
          <a:tailEnd/>
        </a:ln>
      </a:spPr>
      <a:bodyPr wrap="none" anchor="ctr"/>
      <a:lstStyle>
        <a:defPPr algn="ctr" eaLnBrk="0" hangingPunct="0">
          <a:defRPr b="1" dirty="0" smtClean="0">
            <a:solidFill>
              <a:srgbClr val="003366"/>
            </a:solidFill>
            <a:latin typeface="宋体" panose="02010600030101010101" pitchFamily="2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b="1" dirty="0" smtClean="0">
            <a:latin typeface="宋体" panose="02010600030101010101" pitchFamily="2" charset="-122"/>
          </a:defRPr>
        </a:defPPr>
      </a:lstStyle>
    </a:txDef>
  </a:objectDefaults>
  <a:extraClrSchemeLst>
    <a:extraClrScheme>
      <a:clrScheme name="sample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10101</TotalTime>
  <Words>1314</Words>
  <Application>Microsoft Office PowerPoint</Application>
  <PresentationFormat>全屏显示(4:3)</PresentationFormat>
  <Paragraphs>316</Paragraphs>
  <Slides>75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7" baseType="lpstr">
      <vt:lpstr>cdb2004c026l</vt:lpstr>
      <vt:lpstr>Image</vt:lpstr>
      <vt:lpstr> 中央编办网上赋码和事业单位登记管理系统单机版</vt:lpstr>
      <vt:lpstr>目录</vt:lpstr>
      <vt:lpstr>单机版程序</vt:lpstr>
      <vt:lpstr>单机版程序</vt:lpstr>
      <vt:lpstr>单机版程序</vt:lpstr>
      <vt:lpstr>单机版程序</vt:lpstr>
      <vt:lpstr>目录</vt:lpstr>
      <vt:lpstr>系统环境要求</vt:lpstr>
      <vt:lpstr>目录</vt:lpstr>
      <vt:lpstr>功能结构图</vt:lpstr>
      <vt:lpstr>目录</vt:lpstr>
      <vt:lpstr>登录系统 </vt:lpstr>
      <vt:lpstr>添加用户</vt:lpstr>
      <vt:lpstr>添加用户 </vt:lpstr>
      <vt:lpstr>菜单总览</vt:lpstr>
      <vt:lpstr>本章概述</vt:lpstr>
      <vt:lpstr>事业单位登记管理-首页</vt:lpstr>
      <vt:lpstr>事业单位登记管理-录入材料</vt:lpstr>
      <vt:lpstr>事业单位登记管理-证书打印</vt:lpstr>
      <vt:lpstr>事业单位登记管理-证书打印预览</vt:lpstr>
      <vt:lpstr>事业单位登记管理-证书打印模板设置</vt:lpstr>
      <vt:lpstr>事业单位登记管理-证书打印设置</vt:lpstr>
      <vt:lpstr>事业单位登记管理-永久库信息修改</vt:lpstr>
      <vt:lpstr>事业单位登记管理-永久库信息修改</vt:lpstr>
      <vt:lpstr>事业单位登记管理-永久库信息修改</vt:lpstr>
      <vt:lpstr>事业单位登记管理-数据整理</vt:lpstr>
      <vt:lpstr>事业单位登记管理-数据整理</vt:lpstr>
      <vt:lpstr>数据整理-历任法定代表人一览</vt:lpstr>
      <vt:lpstr>数据整理-修改法定代表人信息</vt:lpstr>
      <vt:lpstr>信息查询-统一社会信用代码查询</vt:lpstr>
      <vt:lpstr>信息查询-统一社会信用代码查询结果</vt:lpstr>
      <vt:lpstr>信息查询-单位名称查询</vt:lpstr>
      <vt:lpstr>信息查询-单位名称查询结果</vt:lpstr>
      <vt:lpstr>信息查询-法定代表人姓名查询</vt:lpstr>
      <vt:lpstr>信息查询-举办单位名称查询</vt:lpstr>
      <vt:lpstr>事业单位登记管理-修改个人信息</vt:lpstr>
      <vt:lpstr>系统管理-用户管理</vt:lpstr>
      <vt:lpstr>系统管理-用户管理添加用户</vt:lpstr>
      <vt:lpstr>系统管理-用户管理添加用户</vt:lpstr>
      <vt:lpstr>系统管理-用户管理添加用户</vt:lpstr>
      <vt:lpstr>系统管理-用户管理信息修改</vt:lpstr>
      <vt:lpstr>系统管理-用户管理信息查看</vt:lpstr>
      <vt:lpstr>系统管理-用户管理删除用户</vt:lpstr>
      <vt:lpstr>系统管理-登记管理机关管理</vt:lpstr>
      <vt:lpstr>系统管理-预赋码管理</vt:lpstr>
      <vt:lpstr>系统管理-预付码管理导入预赋码</vt:lpstr>
      <vt:lpstr>事业单位登记管理-举办单位管理</vt:lpstr>
      <vt:lpstr>事业单位登记管理-举办单位管理</vt:lpstr>
      <vt:lpstr>数据导出</vt:lpstr>
      <vt:lpstr>数据导出</vt:lpstr>
      <vt:lpstr>党群机关管理-首页</vt:lpstr>
      <vt:lpstr>录入-机关类统一代码</vt:lpstr>
      <vt:lpstr>录入机关类统一代码-赋码信息表</vt:lpstr>
      <vt:lpstr>录入机关类统一代码-历史记录</vt:lpstr>
      <vt:lpstr>录入机关类统一代码-历史记录查看详细信息</vt:lpstr>
      <vt:lpstr>录入机关类统一代码-打印预览</vt:lpstr>
      <vt:lpstr>录入机关类统一代码-证书打印</vt:lpstr>
      <vt:lpstr>党群机关管理-录入-证书打印模板设置</vt:lpstr>
      <vt:lpstr>党群机关管理-证书打印设置相关</vt:lpstr>
      <vt:lpstr>录入-群团类统一代码</vt:lpstr>
      <vt:lpstr>录入-其他类统一代码</vt:lpstr>
      <vt:lpstr>录入-事业单位类统一代码</vt:lpstr>
      <vt:lpstr>统计分析-机关基本情况简表</vt:lpstr>
      <vt:lpstr>统计分析-机关基本情况简表</vt:lpstr>
      <vt:lpstr>统计分析-机关基本情况简表</vt:lpstr>
      <vt:lpstr>信息查询-统一社会信用代码查询</vt:lpstr>
      <vt:lpstr>信息查询-统一社会信用代码查询</vt:lpstr>
      <vt:lpstr>信息查询-机构名称查询</vt:lpstr>
      <vt:lpstr>信息查询-负责人姓名查询</vt:lpstr>
      <vt:lpstr>党群机关管理-机构类别管理</vt:lpstr>
      <vt:lpstr>党群机关管理-机构类别管理</vt:lpstr>
      <vt:lpstr>目录</vt:lpstr>
      <vt:lpstr>常见问题-证书打印</vt:lpstr>
      <vt:lpstr>后续计划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CONAC</dc:title>
  <dc:creator>lhy</dc:creator>
  <cp:lastModifiedBy>王春海</cp:lastModifiedBy>
  <cp:revision>979</cp:revision>
  <dcterms:created xsi:type="dcterms:W3CDTF">2012-05-07T02:37:36Z</dcterms:created>
  <dcterms:modified xsi:type="dcterms:W3CDTF">2017-11-20T00:34:41Z</dcterms:modified>
</cp:coreProperties>
</file>