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559" r:id="rId3"/>
    <p:sldId id="562" r:id="rId4"/>
    <p:sldId id="577" r:id="rId5"/>
    <p:sldId id="583" r:id="rId6"/>
    <p:sldId id="584" r:id="rId7"/>
    <p:sldId id="589" r:id="rId8"/>
    <p:sldId id="594" r:id="rId9"/>
    <p:sldId id="588" r:id="rId10"/>
    <p:sldId id="604" r:id="rId11"/>
    <p:sldId id="592" r:id="rId12"/>
    <p:sldId id="605" r:id="rId13"/>
    <p:sldId id="603" r:id="rId14"/>
    <p:sldId id="593" r:id="rId15"/>
    <p:sldId id="419" r:id="rId16"/>
    <p:sldId id="567" r:id="rId17"/>
    <p:sldId id="606" r:id="rId18"/>
    <p:sldId id="380" r:id="rId19"/>
    <p:sldId id="607" r:id="rId20"/>
    <p:sldId id="420" r:id="rId21"/>
    <p:sldId id="568" r:id="rId22"/>
    <p:sldId id="454" r:id="rId23"/>
    <p:sldId id="610" r:id="rId24"/>
    <p:sldId id="602" r:id="rId25"/>
    <p:sldId id="600" r:id="rId26"/>
    <p:sldId id="608" r:id="rId27"/>
    <p:sldId id="601" r:id="rId28"/>
    <p:sldId id="609" r:id="rId29"/>
    <p:sldId id="424" r:id="rId30"/>
    <p:sldId id="569" r:id="rId31"/>
    <p:sldId id="552" r:id="rId32"/>
    <p:sldId id="613" r:id="rId33"/>
    <p:sldId id="581" r:id="rId34"/>
    <p:sldId id="582" r:id="rId35"/>
    <p:sldId id="611" r:id="rId36"/>
    <p:sldId id="422" r:id="rId37"/>
    <p:sldId id="579" r:id="rId38"/>
    <p:sldId id="590" r:id="rId39"/>
    <p:sldId id="580" r:id="rId40"/>
    <p:sldId id="614" r:id="rId41"/>
    <p:sldId id="615" r:id="rId42"/>
    <p:sldId id="616" r:id="rId43"/>
    <p:sldId id="578" r:id="rId44"/>
    <p:sldId id="585" r:id="rId45"/>
    <p:sldId id="586" r:id="rId46"/>
    <p:sldId id="425" r:id="rId47"/>
    <p:sldId id="451" r:id="rId48"/>
    <p:sldId id="595" r:id="rId49"/>
    <p:sldId id="597" r:id="rId50"/>
    <p:sldId id="617" r:id="rId51"/>
    <p:sldId id="619" r:id="rId52"/>
    <p:sldId id="620" r:id="rId53"/>
    <p:sldId id="622" r:id="rId54"/>
    <p:sldId id="623" r:id="rId55"/>
    <p:sldId id="621" r:id="rId56"/>
    <p:sldId id="625" r:id="rId57"/>
    <p:sldId id="626" r:id="rId58"/>
    <p:sldId id="627" r:id="rId59"/>
    <p:sldId id="596" r:id="rId60"/>
    <p:sldId id="598" r:id="rId61"/>
    <p:sldId id="599" r:id="rId62"/>
    <p:sldId id="418" r:id="rId6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607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532" autoAdjust="0"/>
  </p:normalViewPr>
  <p:slideViewPr>
    <p:cSldViewPr>
      <p:cViewPr varScale="1">
        <p:scale>
          <a:sx n="104" d="100"/>
          <a:sy n="104" d="100"/>
        </p:scale>
        <p:origin x="-18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57049C4F-4812-49FD-AEFF-7452B259797B}" type="datetimeFigureOut">
              <a:rPr lang="zh-CN" altLang="en-US"/>
              <a:pPr>
                <a:defRPr/>
              </a:pPr>
              <a:t>2017-11-20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3DBADE00-D6FC-40F6-A787-EE53DA60F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91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百色培训之后的系统调整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BADE00-D6FC-40F6-A787-EE53DA60FB33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218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78180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DF2054C4-05D3-4723-853E-AA0E9B6D1DEE}" type="slidenum">
              <a:rPr lang="zh-CN" altLang="en-US" smtClean="0"/>
              <a:pPr eaLnBrk="1" hangingPunct="1">
                <a:defRPr/>
              </a:pPr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06981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B6E701-AECA-4C8A-ACFD-907074677642}" type="slidenum">
              <a:rPr lang="zh-CN" altLang="en-US" smtClean="0"/>
              <a:pPr>
                <a:defRPr/>
              </a:pPr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77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7801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780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780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78180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DF2054C4-05D3-4723-853E-AA0E9B6D1DEE}" type="slidenum">
              <a:rPr lang="zh-CN" altLang="en-US" smtClean="0"/>
              <a:pPr eaLnBrk="1" hangingPunct="1">
                <a:defRPr/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06981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1625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84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78180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DF2054C4-05D3-4723-853E-AA0E9B6D1DEE}" type="slidenum">
              <a:rPr lang="zh-CN" altLang="en-US" smtClean="0"/>
              <a:pPr eaLnBrk="1" hangingPunct="1">
                <a:defRPr/>
              </a:pPr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0698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/>
              <a:t>系统中所显示证书号将由统一社会信用代码进行统一替换。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EBAB5C-93E0-45D1-AC41-D5D90A405CF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91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0" y="3019425"/>
            <a:ext cx="9144000" cy="696913"/>
            <a:chOff x="0" y="1902"/>
            <a:chExt cx="5760" cy="439"/>
          </a:xfrm>
        </p:grpSpPr>
        <p:sp>
          <p:nvSpPr>
            <p:cNvPr id="5" name="Rectangle 17"/>
            <p:cNvSpPr>
              <a:spLocks noChangeArrowheads="1"/>
            </p:cNvSpPr>
            <p:nvPr userDrawn="1"/>
          </p:nvSpPr>
          <p:spPr bwMode="gray">
            <a:xfrm>
              <a:off x="1066" y="1902"/>
              <a:ext cx="4694" cy="43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6" name="Rectangle 18"/>
            <p:cNvSpPr>
              <a:spLocks noChangeArrowheads="1"/>
            </p:cNvSpPr>
            <p:nvPr userDrawn="1"/>
          </p:nvSpPr>
          <p:spPr bwMode="gray">
            <a:xfrm>
              <a:off x="0" y="2242"/>
              <a:ext cx="1152" cy="9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057400" y="2987675"/>
            <a:ext cx="7086600" cy="685800"/>
          </a:xfrm>
        </p:spPr>
        <p:txBody>
          <a:bodyPr/>
          <a:lstStyle>
            <a:lvl1pPr algn="l">
              <a:defRPr sz="40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228600" y="4114800"/>
            <a:ext cx="8305800" cy="609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</p:spTree>
    <p:extLst>
      <p:ext uri="{BB962C8B-B14F-4D97-AF65-F5344CB8AC3E}">
        <p14:creationId xmlns:p14="http://schemas.microsoft.com/office/powerpoint/2010/main" val="2439484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4FAF3-39EA-4FD9-8642-B586948478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690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152400"/>
            <a:ext cx="2190750" cy="6248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419850" cy="6248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7DBEB-08D0-4632-A54A-AB6D4B576C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5898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6397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57325"/>
            <a:ext cx="8229600" cy="4943475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0FA4F-6121-48DE-994C-C4F9681681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9636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0" y="0"/>
          <a:ext cx="914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39" name="Image" r:id="rId3" imgW="9346032" imgH="1282540" progId="Photoshop.Image.6">
                  <p:embed/>
                </p:oleObj>
              </mc:Choice>
              <mc:Fallback>
                <p:oleObj name="Image" r:id="rId3" imgW="9346032" imgH="1282540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6"/>
          <p:cNvSpPr>
            <a:spLocks noChangeArrowheads="1"/>
          </p:cNvSpPr>
          <p:nvPr/>
        </p:nvSpPr>
        <p:spPr bwMode="black">
          <a:xfrm>
            <a:off x="0" y="962025"/>
            <a:ext cx="9144000" cy="3190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pic>
        <p:nvPicPr>
          <p:cNvPr id="6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469063"/>
            <a:ext cx="1439863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28F8-2CCE-4FE1-A8EB-7B977C7916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6893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2C022-1DAB-4A40-931A-4B3398FF33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8759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573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573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14C75-B1F0-466A-A858-E8B0C27342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689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1CE98-8B7F-4406-B34A-F49168F908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0071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3E3F9-092C-42F6-B195-F213B7CEAD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459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78885-7562-4AD0-93B3-81FF2F14D5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469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12B6A-BD3D-4E0B-8C5E-534BB1E654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065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2C2B3-AEA3-4897-A258-D4B3BCF6F3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0577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0" y="0"/>
          <a:ext cx="914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1" name="Image" r:id="rId15" imgW="9346032" imgH="1282540" progId="Photoshop.Image.6">
                  <p:embed/>
                </p:oleObj>
              </mc:Choice>
              <mc:Fallback>
                <p:oleObj name="Image" r:id="rId15" imgW="9346032" imgH="1282540" progId="Photoshop.Image.6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16"/>
          <p:cNvSpPr>
            <a:spLocks noChangeArrowheads="1"/>
          </p:cNvSpPr>
          <p:nvPr/>
        </p:nvSpPr>
        <p:spPr bwMode="black">
          <a:xfrm>
            <a:off x="0" y="962025"/>
            <a:ext cx="9144000" cy="3190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573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228600" y="990600"/>
            <a:ext cx="23622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638800" y="6457950"/>
            <a:ext cx="289560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0" y="644842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27111C0-BF3D-4757-950F-21F97EA1FF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228600" y="152400"/>
            <a:ext cx="8763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622" y="2997200"/>
            <a:ext cx="7704856" cy="685800"/>
          </a:xfrm>
        </p:spPr>
        <p:txBody>
          <a:bodyPr/>
          <a:lstStyle/>
          <a:p>
            <a:pPr eaLnBrk="1" hangingPunct="1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中央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编办网上赋码和事业单位网上登记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管理系统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733256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115387" y="436510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王春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海</a:t>
            </a:r>
            <a:endParaRPr lang="en-US" altLang="zh-CN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监督预警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416824" cy="4112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043608" y="5517232"/>
            <a:ext cx="7272808" cy="864096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dirty="0">
                <a:solidFill>
                  <a:srgbClr val="333399"/>
                </a:solidFill>
                <a:latin typeface="宋体" panose="02010600030101010101" pitchFamily="2" charset="-122"/>
              </a:rPr>
              <a:t>将事业单位提交时间作为超限计算的开始</a:t>
            </a: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时间；</a:t>
            </a:r>
            <a:endParaRPr kumimoji="1" lang="en-US" altLang="zh-CN" dirty="0">
              <a:solidFill>
                <a:srgbClr val="333399"/>
              </a:solidFill>
              <a:latin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受理</a:t>
            </a:r>
            <a:r>
              <a:rPr kumimoji="1" lang="zh-CN" altLang="en-US" dirty="0">
                <a:solidFill>
                  <a:srgbClr val="333399"/>
                </a:solidFill>
                <a:latin typeface="宋体" panose="02010600030101010101" pitchFamily="2" charset="-122"/>
              </a:rPr>
              <a:t>通过、审核通过、核准通过不再修改超限时间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664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举办单位树性能优化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03" y="1307326"/>
            <a:ext cx="7485213" cy="507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90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多</a:t>
            </a:r>
            <a:r>
              <a:rPr lang="zh-CN" altLang="en-US" dirty="0" smtClean="0">
                <a:ea typeface="宋体" pitchFamily="2" charset="-122"/>
              </a:rPr>
              <a:t>事项变更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1111"/>
            <a:ext cx="7128792" cy="509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65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光盘密码管理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99533"/>
            <a:ext cx="615727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67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光盘或图片解</a:t>
            </a:r>
            <a:r>
              <a:rPr lang="zh-CN" altLang="en-US" dirty="0">
                <a:ea typeface="宋体" pitchFamily="2" charset="-122"/>
              </a:rPr>
              <a:t>绑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4839"/>
            <a:ext cx="7183008" cy="4604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802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59" name="Oval 12"/>
          <p:cNvSpPr>
            <a:spLocks noChangeArrowheads="1"/>
          </p:cNvSpPr>
          <p:nvPr/>
        </p:nvSpPr>
        <p:spPr bwMode="gray">
          <a:xfrm>
            <a:off x="2915816" y="2381002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60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62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63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5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6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7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8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9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4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70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71" name="组合 135"/>
          <p:cNvGrpSpPr>
            <a:grpSpLocks/>
          </p:cNvGrpSpPr>
          <p:nvPr/>
        </p:nvGrpSpPr>
        <p:grpSpPr bwMode="auto">
          <a:xfrm>
            <a:off x="2969568" y="3573016"/>
            <a:ext cx="469900" cy="473075"/>
            <a:chOff x="2900737" y="1484782"/>
            <a:chExt cx="533400" cy="522979"/>
          </a:xfrm>
        </p:grpSpPr>
        <p:grpSp>
          <p:nvGrpSpPr>
            <p:cNvPr id="7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8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7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79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80" name="组合 144"/>
          <p:cNvGrpSpPr>
            <a:grpSpLocks/>
          </p:cNvGrpSpPr>
          <p:nvPr/>
        </p:nvGrpSpPr>
        <p:grpSpPr bwMode="auto">
          <a:xfrm>
            <a:off x="2969568" y="3028281"/>
            <a:ext cx="469900" cy="471487"/>
            <a:chOff x="2900737" y="1484782"/>
            <a:chExt cx="533400" cy="522979"/>
          </a:xfrm>
        </p:grpSpPr>
        <p:grpSp>
          <p:nvGrpSpPr>
            <p:cNvPr id="81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3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6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7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2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88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89" name="Text Box 70"/>
          <p:cNvSpPr txBox="1">
            <a:spLocks noChangeArrowheads="1"/>
          </p:cNvSpPr>
          <p:nvPr/>
        </p:nvSpPr>
        <p:spPr bwMode="gray">
          <a:xfrm>
            <a:off x="3036466" y="2460377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2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0" name="Text Box 63"/>
          <p:cNvSpPr txBox="1">
            <a:spLocks noChangeArrowheads="1"/>
          </p:cNvSpPr>
          <p:nvPr/>
        </p:nvSpPr>
        <p:spPr bwMode="gray">
          <a:xfrm>
            <a:off x="3676006" y="357279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grpSp>
        <p:nvGrpSpPr>
          <p:cNvPr id="91" name="组合 162"/>
          <p:cNvGrpSpPr>
            <a:grpSpLocks/>
          </p:cNvGrpSpPr>
          <p:nvPr/>
        </p:nvGrpSpPr>
        <p:grpSpPr bwMode="auto">
          <a:xfrm>
            <a:off x="2969568" y="4107781"/>
            <a:ext cx="469900" cy="473075"/>
            <a:chOff x="2900737" y="1484782"/>
            <a:chExt cx="533400" cy="522979"/>
          </a:xfrm>
        </p:grpSpPr>
        <p:grpSp>
          <p:nvGrpSpPr>
            <p:cNvPr id="9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105" name="组合 171"/>
          <p:cNvGrpSpPr>
            <a:grpSpLocks/>
          </p:cNvGrpSpPr>
          <p:nvPr/>
        </p:nvGrpSpPr>
        <p:grpSpPr bwMode="auto">
          <a:xfrm>
            <a:off x="2969568" y="4652293"/>
            <a:ext cx="469900" cy="473075"/>
            <a:chOff x="2900737" y="1484782"/>
            <a:chExt cx="533400" cy="522979"/>
          </a:xfrm>
        </p:grpSpPr>
        <p:grpSp>
          <p:nvGrpSpPr>
            <p:cNvPr id="10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113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114" name="组合 180"/>
          <p:cNvGrpSpPr>
            <a:grpSpLocks/>
          </p:cNvGrpSpPr>
          <p:nvPr/>
        </p:nvGrpSpPr>
        <p:grpSpPr bwMode="auto">
          <a:xfrm>
            <a:off x="2969568" y="5196806"/>
            <a:ext cx="469900" cy="473075"/>
            <a:chOff x="2900737" y="1484782"/>
            <a:chExt cx="533400" cy="522979"/>
          </a:xfrm>
        </p:grpSpPr>
        <p:grpSp>
          <p:nvGrpSpPr>
            <p:cNvPr id="115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7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6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12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组合 189"/>
          <p:cNvGrpSpPr>
            <a:grpSpLocks/>
          </p:cNvGrpSpPr>
          <p:nvPr/>
        </p:nvGrpSpPr>
        <p:grpSpPr bwMode="auto">
          <a:xfrm>
            <a:off x="2969568" y="5733381"/>
            <a:ext cx="469900" cy="471487"/>
            <a:chOff x="2900737" y="1484782"/>
            <a:chExt cx="533400" cy="522979"/>
          </a:xfrm>
        </p:grpSpPr>
        <p:grpSp>
          <p:nvGrpSpPr>
            <p:cNvPr id="12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2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3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2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13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26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6"/>
          <p:cNvGrpSpPr>
            <a:grpSpLocks/>
          </p:cNvGrpSpPr>
          <p:nvPr/>
        </p:nvGrpSpPr>
        <p:grpSpPr bwMode="auto">
          <a:xfrm>
            <a:off x="2736900" y="2646313"/>
            <a:ext cx="974725" cy="690487"/>
            <a:chOff x="1492" y="1538"/>
            <a:chExt cx="624" cy="240"/>
          </a:xfrm>
        </p:grpSpPr>
        <p:sp>
          <p:nvSpPr>
            <p:cNvPr id="91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本章概述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41" name="直线 5"/>
          <p:cNvSpPr>
            <a:spLocks noChangeShapeType="1"/>
          </p:cNvSpPr>
          <p:nvPr/>
        </p:nvSpPr>
        <p:spPr bwMode="auto">
          <a:xfrm flipV="1">
            <a:off x="2736900" y="3934642"/>
            <a:ext cx="946150" cy="940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9"/>
          <p:cNvGrpSpPr>
            <a:grpSpLocks/>
          </p:cNvGrpSpPr>
          <p:nvPr/>
        </p:nvGrpSpPr>
        <p:grpSpPr bwMode="auto">
          <a:xfrm>
            <a:off x="2680590" y="4437112"/>
            <a:ext cx="875906" cy="789831"/>
            <a:chOff x="1444" y="3218"/>
            <a:chExt cx="672" cy="192"/>
          </a:xfrm>
        </p:grpSpPr>
        <p:sp>
          <p:nvSpPr>
            <p:cNvPr id="46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" name="自选图形 21"/>
          <p:cNvSpPr>
            <a:spLocks noChangeArrowheads="1"/>
          </p:cNvSpPr>
          <p:nvPr/>
        </p:nvSpPr>
        <p:spPr bwMode="gray">
          <a:xfrm>
            <a:off x="3678288" y="2420888"/>
            <a:ext cx="42060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58" name="矩形 22"/>
          <p:cNvSpPr>
            <a:spLocks noChangeArrowheads="1"/>
          </p:cNvSpPr>
          <p:nvPr/>
        </p:nvSpPr>
        <p:spPr bwMode="auto">
          <a:xfrm>
            <a:off x="3923928" y="2452341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党群机关关键字检查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" name="椭圆 23"/>
          <p:cNvSpPr>
            <a:spLocks noChangeArrowheads="1"/>
          </p:cNvSpPr>
          <p:nvPr/>
        </p:nvSpPr>
        <p:spPr bwMode="gray">
          <a:xfrm>
            <a:off x="3598913" y="2544713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自选图形 24"/>
          <p:cNvSpPr>
            <a:spLocks noChangeArrowheads="1"/>
          </p:cNvSpPr>
          <p:nvPr/>
        </p:nvSpPr>
        <p:spPr bwMode="gray">
          <a:xfrm>
            <a:off x="3678288" y="3715692"/>
            <a:ext cx="420608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矩形 25"/>
          <p:cNvSpPr>
            <a:spLocks noChangeArrowheads="1"/>
          </p:cNvSpPr>
          <p:nvPr/>
        </p:nvSpPr>
        <p:spPr bwMode="auto">
          <a:xfrm>
            <a:off x="3923927" y="3761730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统计增加时间段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2" name="椭圆 26"/>
          <p:cNvSpPr>
            <a:spLocks noChangeArrowheads="1"/>
          </p:cNvSpPr>
          <p:nvPr/>
        </p:nvSpPr>
        <p:spPr bwMode="gray">
          <a:xfrm>
            <a:off x="3610025" y="3833167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" name="组合 27"/>
          <p:cNvGrpSpPr>
            <a:grpSpLocks/>
          </p:cNvGrpSpPr>
          <p:nvPr/>
        </p:nvGrpSpPr>
        <p:grpSpPr bwMode="auto">
          <a:xfrm>
            <a:off x="758527" y="2713459"/>
            <a:ext cx="2373313" cy="2371725"/>
            <a:chOff x="192" y="1631"/>
            <a:chExt cx="1684" cy="1683"/>
          </a:xfrm>
        </p:grpSpPr>
        <p:sp>
          <p:nvSpPr>
            <p:cNvPr id="64" name="椭圆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椭圆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椭圆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椭圆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椭圆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" name="椭圆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0" name="椭圆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椭圆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文本框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本  章</a:t>
              </a:r>
              <a:endParaRPr lang="en-US" altLang="zh-CN" sz="2500" b="1" i="1" dirty="0" smtClean="0">
                <a:solidFill>
                  <a:srgbClr val="000000"/>
                </a:solidFill>
                <a:cs typeface="Arial" charset="0"/>
              </a:endParaRPr>
            </a:p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概  述</a:t>
              </a:r>
              <a:endParaRPr lang="en-US" altLang="zh-CN" sz="2500" b="1" i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78" name="自选图形 21"/>
          <p:cNvSpPr>
            <a:spLocks noChangeArrowheads="1"/>
          </p:cNvSpPr>
          <p:nvPr/>
        </p:nvSpPr>
        <p:spPr bwMode="gray">
          <a:xfrm>
            <a:off x="3643263" y="5010249"/>
            <a:ext cx="42442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椭圆 23"/>
          <p:cNvSpPr>
            <a:spLocks noChangeArrowheads="1"/>
          </p:cNvSpPr>
          <p:nvPr/>
        </p:nvSpPr>
        <p:spPr bwMode="gray">
          <a:xfrm>
            <a:off x="3563888" y="5134074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矩形 25"/>
          <p:cNvSpPr>
            <a:spLocks noChangeArrowheads="1"/>
          </p:cNvSpPr>
          <p:nvPr/>
        </p:nvSpPr>
        <p:spPr bwMode="auto">
          <a:xfrm>
            <a:off x="3926810" y="5075892"/>
            <a:ext cx="15696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垂管数据导入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60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关键字检查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7"/>
            <a:ext cx="640871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99607" y="2845385"/>
            <a:ext cx="11079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消防</a:t>
            </a:r>
            <a:r>
              <a:rPr lang="zh-CN" altLang="en-US" b="1" dirty="0" smtClean="0">
                <a:solidFill>
                  <a:srgbClr val="FF0000"/>
                </a:solidFill>
              </a:rPr>
              <a:t>总队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消防</a:t>
            </a:r>
            <a:r>
              <a:rPr lang="zh-CN" altLang="en-US" b="1" dirty="0" smtClean="0">
                <a:solidFill>
                  <a:srgbClr val="FF0000"/>
                </a:solidFill>
              </a:rPr>
              <a:t>中队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消防大队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消防支队</a:t>
            </a:r>
          </a:p>
        </p:txBody>
      </p:sp>
    </p:spTree>
    <p:extLst>
      <p:ext uri="{BB962C8B-B14F-4D97-AF65-F5344CB8AC3E}">
        <p14:creationId xmlns:p14="http://schemas.microsoft.com/office/powerpoint/2010/main" val="183662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增加统计时间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23406"/>
            <a:ext cx="6479352" cy="505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95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垂管数据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Group 747"/>
          <p:cNvGrpSpPr>
            <a:grpSpLocks/>
          </p:cNvGrpSpPr>
          <p:nvPr/>
        </p:nvGrpSpPr>
        <p:grpSpPr bwMode="auto">
          <a:xfrm>
            <a:off x="1187450" y="1484858"/>
            <a:ext cx="6842125" cy="3816350"/>
            <a:chOff x="748" y="981"/>
            <a:chExt cx="4310" cy="2404"/>
          </a:xfrm>
        </p:grpSpPr>
        <p:sp>
          <p:nvSpPr>
            <p:cNvPr id="21" name="Oval 733"/>
            <p:cNvSpPr>
              <a:spLocks noChangeArrowheads="1"/>
            </p:cNvSpPr>
            <p:nvPr/>
          </p:nvSpPr>
          <p:spPr bwMode="auto">
            <a:xfrm rot="16200000">
              <a:off x="2766" y="1322"/>
              <a:ext cx="681" cy="272"/>
            </a:xfrm>
            <a:prstGeom prst="ellipse">
              <a:avLst/>
            </a:prstGeom>
            <a:gradFill rotWithShape="1">
              <a:gsLst>
                <a:gs pos="0">
                  <a:srgbClr val="00D7D2">
                    <a:gamma/>
                    <a:shade val="72549"/>
                    <a:invGamma/>
                  </a:srgbClr>
                </a:gs>
                <a:gs pos="100000">
                  <a:srgbClr val="00D7D2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Right"/>
              <a:lightRig rig="legacyFlat1" dir="t"/>
            </a:scene3d>
            <a:sp3d extrusionH="4545000" prstMaterial="legacyMatte">
              <a:bevelT w="13500" h="13500" prst="angle"/>
              <a:bevelB w="13500" h="13500" prst="angle"/>
              <a:extrusionClr>
                <a:srgbClr val="00D7D2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Oval 734"/>
            <p:cNvSpPr>
              <a:spLocks noChangeArrowheads="1"/>
            </p:cNvSpPr>
            <p:nvPr/>
          </p:nvSpPr>
          <p:spPr bwMode="auto">
            <a:xfrm rot="16200000">
              <a:off x="2766" y="2047"/>
              <a:ext cx="681" cy="272"/>
            </a:xfrm>
            <a:prstGeom prst="ellipse">
              <a:avLst/>
            </a:prstGeom>
            <a:gradFill rotWithShape="1">
              <a:gsLst>
                <a:gs pos="0">
                  <a:srgbClr val="00D7D2">
                    <a:gamma/>
                    <a:shade val="72549"/>
                    <a:invGamma/>
                  </a:srgbClr>
                </a:gs>
                <a:gs pos="100000">
                  <a:srgbClr val="00D7D2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Right"/>
              <a:lightRig rig="legacyFlat1" dir="t"/>
            </a:scene3d>
            <a:sp3d extrusionH="4545000" prstMaterial="legacyMatte">
              <a:bevelT w="13500" h="13500" prst="angle"/>
              <a:bevelB w="13500" h="13500" prst="angle"/>
              <a:extrusionClr>
                <a:srgbClr val="00D7D2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Oval 735"/>
            <p:cNvSpPr>
              <a:spLocks noChangeArrowheads="1"/>
            </p:cNvSpPr>
            <p:nvPr/>
          </p:nvSpPr>
          <p:spPr bwMode="auto">
            <a:xfrm rot="16200000">
              <a:off x="2766" y="2773"/>
              <a:ext cx="681" cy="272"/>
            </a:xfrm>
            <a:prstGeom prst="ellipse">
              <a:avLst/>
            </a:prstGeom>
            <a:gradFill rotWithShape="1">
              <a:gsLst>
                <a:gs pos="0">
                  <a:srgbClr val="00D7D2">
                    <a:gamma/>
                    <a:shade val="72549"/>
                    <a:invGamma/>
                  </a:srgbClr>
                </a:gs>
                <a:gs pos="100000">
                  <a:srgbClr val="00D7D2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Right"/>
              <a:lightRig rig="legacyFlat1" dir="t"/>
            </a:scene3d>
            <a:sp3d extrusionH="4545000" prstMaterial="legacyMatte">
              <a:bevelT w="13500" h="13500" prst="angle"/>
              <a:bevelB w="13500" h="13500" prst="angle"/>
              <a:extrusionClr>
                <a:srgbClr val="00D7D2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Text Box 736"/>
            <p:cNvSpPr txBox="1">
              <a:spLocks noChangeArrowheads="1"/>
            </p:cNvSpPr>
            <p:nvPr/>
          </p:nvSpPr>
          <p:spPr bwMode="auto">
            <a:xfrm>
              <a:off x="3379" y="1344"/>
              <a:ext cx="11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FFFFFF"/>
                  </a:solidFill>
                </a:rPr>
                <a:t>中国人民银行</a:t>
              </a:r>
              <a:endParaRPr lang="en-US" altLang="ko-KR" sz="1600" b="1" dirty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5" name="Text Box 737"/>
            <p:cNvSpPr txBox="1">
              <a:spLocks noChangeArrowheads="1"/>
            </p:cNvSpPr>
            <p:nvPr/>
          </p:nvSpPr>
          <p:spPr bwMode="auto">
            <a:xfrm>
              <a:off x="3379" y="2065"/>
              <a:ext cx="11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FFC000"/>
                  </a:solidFill>
                </a:rPr>
                <a:t>国家税务总局</a:t>
              </a:r>
              <a:endParaRPr lang="en-US" altLang="ko-KR" sz="1600" b="1" dirty="0">
                <a:solidFill>
                  <a:srgbClr val="FFC000"/>
                </a:solidFill>
              </a:endParaRPr>
            </a:p>
          </p:txBody>
        </p:sp>
        <p:sp>
          <p:nvSpPr>
            <p:cNvPr id="26" name="Text Box 738"/>
            <p:cNvSpPr txBox="1">
              <a:spLocks noChangeArrowheads="1"/>
            </p:cNvSpPr>
            <p:nvPr/>
          </p:nvSpPr>
          <p:spPr bwMode="auto">
            <a:xfrm>
              <a:off x="3379" y="2791"/>
              <a:ext cx="11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FFC000"/>
                  </a:solidFill>
                </a:rPr>
                <a:t>检验检疫局</a:t>
              </a:r>
              <a:endParaRPr lang="en-US" altLang="ko-KR" sz="1600" b="1" dirty="0">
                <a:solidFill>
                  <a:srgbClr val="FFC000"/>
                </a:solidFill>
              </a:endParaRPr>
            </a:p>
          </p:txBody>
        </p:sp>
        <p:sp>
          <p:nvSpPr>
            <p:cNvPr id="27" name="AutoShape 739"/>
            <p:cNvSpPr>
              <a:spLocks noChangeArrowheads="1"/>
            </p:cNvSpPr>
            <p:nvPr/>
          </p:nvSpPr>
          <p:spPr bwMode="auto">
            <a:xfrm rot="16200000">
              <a:off x="2586" y="912"/>
              <a:ext cx="2404" cy="2541"/>
            </a:xfrm>
            <a:prstGeom prst="can">
              <a:avLst>
                <a:gd name="adj" fmla="val 26425"/>
              </a:avLst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64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Oval 740"/>
            <p:cNvSpPr>
              <a:spLocks noChangeArrowheads="1"/>
            </p:cNvSpPr>
            <p:nvPr/>
          </p:nvSpPr>
          <p:spPr bwMode="auto">
            <a:xfrm>
              <a:off x="1655" y="2159"/>
              <a:ext cx="46" cy="4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scene3d>
              <a:camera prst="legacyObliqueRight"/>
              <a:lightRig rig="legacyFlat3" dir="b"/>
            </a:scene3d>
            <a:sp3d extrusionH="4418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Oval 741"/>
            <p:cNvSpPr>
              <a:spLocks noChangeArrowheads="1"/>
            </p:cNvSpPr>
            <p:nvPr/>
          </p:nvSpPr>
          <p:spPr bwMode="auto">
            <a:xfrm>
              <a:off x="2743" y="1434"/>
              <a:ext cx="46" cy="4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scene3d>
              <a:camera prst="legacyObliqueRight"/>
              <a:lightRig rig="legacyFlat3" dir="b"/>
            </a:scene3d>
            <a:sp3d extrusionH="989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Oval 742"/>
            <p:cNvSpPr>
              <a:spLocks noChangeArrowheads="1"/>
            </p:cNvSpPr>
            <p:nvPr/>
          </p:nvSpPr>
          <p:spPr bwMode="auto">
            <a:xfrm>
              <a:off x="2743" y="2885"/>
              <a:ext cx="46" cy="4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scene3d>
              <a:camera prst="legacyObliqueRight"/>
              <a:lightRig rig="legacyFlat3" dir="b"/>
            </a:scene3d>
            <a:sp3d extrusionH="989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Oval 743"/>
            <p:cNvSpPr>
              <a:spLocks noChangeArrowheads="1"/>
            </p:cNvSpPr>
            <p:nvPr/>
          </p:nvSpPr>
          <p:spPr bwMode="auto">
            <a:xfrm>
              <a:off x="2744" y="1434"/>
              <a:ext cx="46" cy="4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scene3d>
              <a:camera prst="legacyObliqueBottom"/>
              <a:lightRig rig="legacyFlat3" dir="b"/>
            </a:scene3d>
            <a:sp3d extrusionH="4545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32" name="Group 744"/>
            <p:cNvGrpSpPr>
              <a:grpSpLocks/>
            </p:cNvGrpSpPr>
            <p:nvPr/>
          </p:nvGrpSpPr>
          <p:grpSpPr bwMode="auto">
            <a:xfrm>
              <a:off x="748" y="1253"/>
              <a:ext cx="1814" cy="1814"/>
              <a:chOff x="748" y="1253"/>
              <a:chExt cx="1814" cy="1814"/>
            </a:xfrm>
          </p:grpSpPr>
          <p:sp>
            <p:nvSpPr>
              <p:cNvPr id="33" name="Oval 745"/>
              <p:cNvSpPr>
                <a:spLocks noChangeArrowheads="1"/>
              </p:cNvSpPr>
              <p:nvPr/>
            </p:nvSpPr>
            <p:spPr bwMode="auto">
              <a:xfrm>
                <a:off x="748" y="1253"/>
                <a:ext cx="1814" cy="1814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Text Box 746"/>
              <p:cNvSpPr txBox="1">
                <a:spLocks noChangeArrowheads="1"/>
              </p:cNvSpPr>
              <p:nvPr/>
            </p:nvSpPr>
            <p:spPr bwMode="auto">
              <a:xfrm>
                <a:off x="839" y="2003"/>
                <a:ext cx="1542" cy="3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00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70000"/>
                  </a:lnSpc>
                </a:pPr>
                <a:r>
                  <a:rPr lang="zh-CN" altLang="en-US" sz="4400" b="1" dirty="0" smtClean="0">
                    <a:solidFill>
                      <a:srgbClr val="FFFFFF"/>
                    </a:solidFill>
                    <a:latin typeface="Arial Black" pitchFamily="34" charset="0"/>
                  </a:rPr>
                  <a:t>垂管机关</a:t>
                </a:r>
                <a:endParaRPr lang="en-US" altLang="ko-KR" sz="1400" dirty="0">
                  <a:solidFill>
                    <a:srgbClr val="FFFFFF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35" name="AutoShape 6"/>
          <p:cNvSpPr>
            <a:spLocks noChangeArrowheads="1"/>
          </p:cNvSpPr>
          <p:nvPr/>
        </p:nvSpPr>
        <p:spPr bwMode="auto">
          <a:xfrm>
            <a:off x="1043608" y="5517232"/>
            <a:ext cx="7272808" cy="864096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涉及机构新设立、已存在机构区划问题，</a:t>
            </a:r>
            <a:r>
              <a:rPr kumimoji="1" lang="zh-CN" altLang="en-US" dirty="0">
                <a:solidFill>
                  <a:srgbClr val="333399"/>
                </a:solidFill>
                <a:latin typeface="宋体" panose="02010600030101010101" pitchFamily="2" charset="-122"/>
              </a:rPr>
              <a:t>请联系总局</a:t>
            </a: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处理；</a:t>
            </a:r>
            <a:endParaRPr kumimoji="1" lang="en-US" altLang="zh-CN" dirty="0">
              <a:solidFill>
                <a:srgbClr val="333399"/>
              </a:solidFill>
              <a:latin typeface="宋体" panose="02010600030101010101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涉及初次名称、已赋码与实际情况不一致，请联系总局处理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33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圆角矩形 38"/>
          <p:cNvSpPr/>
          <p:nvPr/>
        </p:nvSpPr>
        <p:spPr>
          <a:xfrm>
            <a:off x="3430910" y="3227089"/>
            <a:ext cx="1341437" cy="133985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spc="-150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目录</a:t>
            </a:r>
          </a:p>
        </p:txBody>
      </p:sp>
      <p:sp>
        <p:nvSpPr>
          <p:cNvPr id="40" name="椭圆 39"/>
          <p:cNvSpPr/>
          <p:nvPr/>
        </p:nvSpPr>
        <p:spPr>
          <a:xfrm>
            <a:off x="2708597" y="1349077"/>
            <a:ext cx="488950" cy="488950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1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183260" y="1960264"/>
            <a:ext cx="490537" cy="490538"/>
          </a:xfrm>
          <a:prstGeom prst="ellipse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2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302322" y="2641302"/>
            <a:ext cx="490538" cy="490537"/>
          </a:xfrm>
          <a:prstGeom prst="ellipse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3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46797" y="3327102"/>
            <a:ext cx="490538" cy="490537"/>
          </a:xfrm>
          <a:prstGeom prst="ellipse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4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2"/>
          <p:cNvSpPr txBox="1"/>
          <p:nvPr/>
        </p:nvSpPr>
        <p:spPr>
          <a:xfrm>
            <a:off x="3546797" y="1410989"/>
            <a:ext cx="43799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sp>
        <p:nvSpPr>
          <p:cNvPr id="45" name="TextBox 43"/>
          <p:cNvSpPr txBox="1"/>
          <p:nvPr/>
        </p:nvSpPr>
        <p:spPr>
          <a:xfrm>
            <a:off x="3892872" y="2004714"/>
            <a:ext cx="43799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sp>
        <p:nvSpPr>
          <p:cNvPr id="46" name="TextBox 44"/>
          <p:cNvSpPr txBox="1"/>
          <p:nvPr/>
        </p:nvSpPr>
        <p:spPr>
          <a:xfrm>
            <a:off x="4100835" y="2685752"/>
            <a:ext cx="43799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47" name="TextBox 51"/>
          <p:cNvSpPr txBox="1">
            <a:spLocks noChangeArrowheads="1"/>
          </p:cNvSpPr>
          <p:nvPr/>
        </p:nvSpPr>
        <p:spPr bwMode="auto">
          <a:xfrm>
            <a:off x="4411985" y="3373139"/>
            <a:ext cx="4378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sp>
        <p:nvSpPr>
          <p:cNvPr id="48" name="椭圆 47"/>
          <p:cNvSpPr/>
          <p:nvPr/>
        </p:nvSpPr>
        <p:spPr>
          <a:xfrm>
            <a:off x="3548385" y="4016077"/>
            <a:ext cx="488950" cy="488950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5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53"/>
          <p:cNvSpPr txBox="1">
            <a:spLocks noChangeArrowheads="1"/>
          </p:cNvSpPr>
          <p:nvPr/>
        </p:nvSpPr>
        <p:spPr bwMode="auto">
          <a:xfrm>
            <a:off x="4442147" y="4060527"/>
            <a:ext cx="4378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sp>
        <p:nvSpPr>
          <p:cNvPr id="50" name="椭圆 49"/>
          <p:cNvSpPr/>
          <p:nvPr/>
        </p:nvSpPr>
        <p:spPr>
          <a:xfrm>
            <a:off x="3302322" y="4738389"/>
            <a:ext cx="490538" cy="490538"/>
          </a:xfrm>
          <a:prstGeom prst="ellipse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6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075310" y="5419427"/>
            <a:ext cx="488950" cy="490537"/>
          </a:xfrm>
          <a:prstGeom prst="ellipse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7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76835" y="6065539"/>
            <a:ext cx="488950" cy="490538"/>
          </a:xfrm>
          <a:prstGeom prst="ellipse">
            <a:avLst/>
          </a:prstGeom>
          <a:solidFill>
            <a:srgbClr val="9BBB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8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43"/>
          <p:cNvSpPr txBox="1">
            <a:spLocks noChangeArrowheads="1"/>
          </p:cNvSpPr>
          <p:nvPr/>
        </p:nvSpPr>
        <p:spPr bwMode="auto">
          <a:xfrm>
            <a:off x="4107185" y="4782839"/>
            <a:ext cx="437832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sp>
        <p:nvSpPr>
          <p:cNvPr id="54" name="TextBox 44"/>
          <p:cNvSpPr txBox="1">
            <a:spLocks noChangeArrowheads="1"/>
          </p:cNvSpPr>
          <p:nvPr/>
        </p:nvSpPr>
        <p:spPr bwMode="auto">
          <a:xfrm>
            <a:off x="3892872" y="5513089"/>
            <a:ext cx="4379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</a:p>
        </p:txBody>
      </p:sp>
      <p:sp>
        <p:nvSpPr>
          <p:cNvPr id="55" name="TextBox 51"/>
          <p:cNvSpPr txBox="1">
            <a:spLocks noChangeArrowheads="1"/>
          </p:cNvSpPr>
          <p:nvPr/>
        </p:nvSpPr>
        <p:spPr bwMode="auto">
          <a:xfrm>
            <a:off x="3573785" y="6197302"/>
            <a:ext cx="4379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</a:p>
        </p:txBody>
      </p:sp>
    </p:spTree>
    <p:extLst>
      <p:ext uri="{BB962C8B-B14F-4D97-AF65-F5344CB8AC3E}">
        <p14:creationId xmlns:p14="http://schemas.microsoft.com/office/powerpoint/2010/main" val="360424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path" presetSubtype="0" accel="50000" decel="5000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1.3139E-6 L -0.28108 -0.00324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3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917 0.10155 L 1.11111E-6 4.66574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-508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528 0.08606 L 1.38889E-6 -3.85843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-430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49 0.06014 L 5.55556E-7 -4.99653E-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300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722 0.04418 L -0.01111 0.00208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-210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74 -0.05621 L -0.01111 0.00671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314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49 -0.0775 L 5.55556E-7 4.66805E-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386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128 -0.11381 L -3.05556E-6 -1.97317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6" y="5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57 -0.13463 L 8.33333E-7 4.44136E-7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28" y="6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500"/>
                            </p:stCondLst>
                            <p:childTnLst>
                              <p:par>
                                <p:cTn id="130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00"/>
                            </p:stCondLst>
                            <p:childTnLst>
                              <p:par>
                                <p:cTn id="13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4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 animBg="1"/>
      <p:bldP spid="48" grpId="1" animBg="1"/>
      <p:bldP spid="48" grpId="2" animBg="1"/>
      <p:bldP spid="49" grpId="0"/>
      <p:bldP spid="49" grpId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/>
      <p:bldP spid="53" grpId="1"/>
      <p:bldP spid="54" grpId="0"/>
      <p:bldP spid="54" grpId="1"/>
      <p:bldP spid="55" grpId="0"/>
      <p:bldP spid="5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gray">
          <a:xfrm>
            <a:off x="2891805" y="2924944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40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42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43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5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6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7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8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9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44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50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51" name="组合 135"/>
          <p:cNvGrpSpPr>
            <a:grpSpLocks/>
          </p:cNvGrpSpPr>
          <p:nvPr/>
        </p:nvGrpSpPr>
        <p:grpSpPr bwMode="auto">
          <a:xfrm>
            <a:off x="2969568" y="2453606"/>
            <a:ext cx="469900" cy="473075"/>
            <a:chOff x="2900737" y="1484782"/>
            <a:chExt cx="533400" cy="522979"/>
          </a:xfrm>
        </p:grpSpPr>
        <p:grpSp>
          <p:nvGrpSpPr>
            <p:cNvPr id="5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74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75" name="组合 144"/>
          <p:cNvGrpSpPr>
            <a:grpSpLocks/>
          </p:cNvGrpSpPr>
          <p:nvPr/>
        </p:nvGrpSpPr>
        <p:grpSpPr bwMode="auto">
          <a:xfrm>
            <a:off x="2969568" y="3573016"/>
            <a:ext cx="469900" cy="471487"/>
            <a:chOff x="2900737" y="1484782"/>
            <a:chExt cx="533400" cy="522979"/>
          </a:xfrm>
        </p:grpSpPr>
        <p:grpSp>
          <p:nvGrpSpPr>
            <p:cNvPr id="7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3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4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5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6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7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7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88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89" name="Text Box 70"/>
          <p:cNvSpPr txBox="1">
            <a:spLocks noChangeArrowheads="1"/>
          </p:cNvSpPr>
          <p:nvPr/>
        </p:nvSpPr>
        <p:spPr bwMode="gray">
          <a:xfrm>
            <a:off x="3012455" y="3004319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3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0" name="Text Box 63"/>
          <p:cNvSpPr txBox="1">
            <a:spLocks noChangeArrowheads="1"/>
          </p:cNvSpPr>
          <p:nvPr/>
        </p:nvSpPr>
        <p:spPr bwMode="gray">
          <a:xfrm>
            <a:off x="3676006" y="357279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grpSp>
        <p:nvGrpSpPr>
          <p:cNvPr id="91" name="组合 162"/>
          <p:cNvGrpSpPr>
            <a:grpSpLocks/>
          </p:cNvGrpSpPr>
          <p:nvPr/>
        </p:nvGrpSpPr>
        <p:grpSpPr bwMode="auto">
          <a:xfrm>
            <a:off x="2969568" y="4107781"/>
            <a:ext cx="469900" cy="473075"/>
            <a:chOff x="2900737" y="1484782"/>
            <a:chExt cx="533400" cy="522979"/>
          </a:xfrm>
        </p:grpSpPr>
        <p:grpSp>
          <p:nvGrpSpPr>
            <p:cNvPr id="9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9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9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10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105" name="组合 171"/>
          <p:cNvGrpSpPr>
            <a:grpSpLocks/>
          </p:cNvGrpSpPr>
          <p:nvPr/>
        </p:nvGrpSpPr>
        <p:grpSpPr bwMode="auto">
          <a:xfrm>
            <a:off x="2969568" y="4652293"/>
            <a:ext cx="469900" cy="473075"/>
            <a:chOff x="2900737" y="1484782"/>
            <a:chExt cx="533400" cy="522979"/>
          </a:xfrm>
        </p:grpSpPr>
        <p:grpSp>
          <p:nvGrpSpPr>
            <p:cNvPr id="10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113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114" name="组合 180"/>
          <p:cNvGrpSpPr>
            <a:grpSpLocks/>
          </p:cNvGrpSpPr>
          <p:nvPr/>
        </p:nvGrpSpPr>
        <p:grpSpPr bwMode="auto">
          <a:xfrm>
            <a:off x="2969568" y="5196806"/>
            <a:ext cx="469900" cy="473075"/>
            <a:chOff x="2900737" y="1484782"/>
            <a:chExt cx="533400" cy="522979"/>
          </a:xfrm>
        </p:grpSpPr>
        <p:grpSp>
          <p:nvGrpSpPr>
            <p:cNvPr id="115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7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6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12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组合 189"/>
          <p:cNvGrpSpPr>
            <a:grpSpLocks/>
          </p:cNvGrpSpPr>
          <p:nvPr/>
        </p:nvGrpSpPr>
        <p:grpSpPr bwMode="auto">
          <a:xfrm>
            <a:off x="2969568" y="5733381"/>
            <a:ext cx="469900" cy="471487"/>
            <a:chOff x="2900737" y="1484782"/>
            <a:chExt cx="533400" cy="522979"/>
          </a:xfrm>
        </p:grpSpPr>
        <p:grpSp>
          <p:nvGrpSpPr>
            <p:cNvPr id="12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2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3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2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13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26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"/>
          <p:cNvGrpSpPr>
            <a:grpSpLocks/>
          </p:cNvGrpSpPr>
          <p:nvPr/>
        </p:nvGrpSpPr>
        <p:grpSpPr bwMode="auto">
          <a:xfrm>
            <a:off x="2736900" y="4843190"/>
            <a:ext cx="897518" cy="755452"/>
            <a:chOff x="1444" y="3218"/>
            <a:chExt cx="672" cy="192"/>
          </a:xfrm>
        </p:grpSpPr>
        <p:sp>
          <p:nvSpPr>
            <p:cNvPr id="94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组合 6"/>
          <p:cNvGrpSpPr>
            <a:grpSpLocks/>
          </p:cNvGrpSpPr>
          <p:nvPr/>
        </p:nvGrpSpPr>
        <p:grpSpPr bwMode="auto">
          <a:xfrm>
            <a:off x="2736900" y="2704717"/>
            <a:ext cx="974725" cy="488067"/>
            <a:chOff x="1492" y="1538"/>
            <a:chExt cx="624" cy="240"/>
          </a:xfrm>
        </p:grpSpPr>
        <p:sp>
          <p:nvSpPr>
            <p:cNvPr id="91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7" name="组合 6"/>
          <p:cNvGrpSpPr>
            <a:grpSpLocks/>
          </p:cNvGrpSpPr>
          <p:nvPr/>
        </p:nvGrpSpPr>
        <p:grpSpPr bwMode="auto">
          <a:xfrm>
            <a:off x="2648439" y="2147184"/>
            <a:ext cx="1010067" cy="880532"/>
            <a:chOff x="1492" y="1538"/>
            <a:chExt cx="624" cy="240"/>
          </a:xfrm>
        </p:grpSpPr>
        <p:sp>
          <p:nvSpPr>
            <p:cNvPr id="88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本章概述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直线 3"/>
          <p:cNvSpPr>
            <a:spLocks noChangeShapeType="1"/>
          </p:cNvSpPr>
          <p:nvPr/>
        </p:nvSpPr>
        <p:spPr bwMode="auto">
          <a:xfrm flipV="1">
            <a:off x="3024139" y="4434308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直线 4"/>
          <p:cNvSpPr>
            <a:spLocks noChangeShapeType="1"/>
          </p:cNvSpPr>
          <p:nvPr/>
        </p:nvSpPr>
        <p:spPr bwMode="auto">
          <a:xfrm>
            <a:off x="3133776" y="3853979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直线 5"/>
          <p:cNvSpPr>
            <a:spLocks noChangeShapeType="1"/>
          </p:cNvSpPr>
          <p:nvPr/>
        </p:nvSpPr>
        <p:spPr bwMode="auto">
          <a:xfrm flipV="1">
            <a:off x="2736900" y="3284983"/>
            <a:ext cx="946150" cy="940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9"/>
          <p:cNvGrpSpPr>
            <a:grpSpLocks/>
          </p:cNvGrpSpPr>
          <p:nvPr/>
        </p:nvGrpSpPr>
        <p:grpSpPr bwMode="auto">
          <a:xfrm>
            <a:off x="2736900" y="4668054"/>
            <a:ext cx="946150" cy="348174"/>
            <a:chOff x="1444" y="3218"/>
            <a:chExt cx="672" cy="192"/>
          </a:xfrm>
        </p:grpSpPr>
        <p:sp>
          <p:nvSpPr>
            <p:cNvPr id="46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自选图形 14"/>
          <p:cNvSpPr>
            <a:spLocks noChangeArrowheads="1"/>
          </p:cNvSpPr>
          <p:nvPr/>
        </p:nvSpPr>
        <p:spPr bwMode="gray">
          <a:xfrm>
            <a:off x="3678288" y="1916832"/>
            <a:ext cx="420608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矩形 15"/>
          <p:cNvSpPr>
            <a:spLocks noChangeArrowheads="1"/>
          </p:cNvSpPr>
          <p:nvPr/>
        </p:nvSpPr>
        <p:spPr bwMode="auto">
          <a:xfrm>
            <a:off x="3923928" y="1962770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  <a:cs typeface="Arial" charset="0"/>
              </a:rPr>
              <a:t>简表统一前四列显示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52" name="自选图形 16"/>
          <p:cNvSpPr>
            <a:spLocks noChangeArrowheads="1"/>
          </p:cNvSpPr>
          <p:nvPr/>
        </p:nvSpPr>
        <p:spPr bwMode="gray">
          <a:xfrm>
            <a:off x="3675113" y="2491556"/>
            <a:ext cx="4209255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3923927" y="2540768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事业单位状态信息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5" name="椭圆 19"/>
          <p:cNvSpPr>
            <a:spLocks noChangeArrowheads="1"/>
          </p:cNvSpPr>
          <p:nvPr/>
        </p:nvSpPr>
        <p:spPr bwMode="gray">
          <a:xfrm>
            <a:off x="3610025" y="2034307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椭圆 20"/>
          <p:cNvSpPr>
            <a:spLocks noChangeArrowheads="1"/>
          </p:cNvSpPr>
          <p:nvPr/>
        </p:nvSpPr>
        <p:spPr bwMode="gray">
          <a:xfrm>
            <a:off x="3610025" y="2621731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自选图形 21"/>
          <p:cNvSpPr>
            <a:spLocks noChangeArrowheads="1"/>
          </p:cNvSpPr>
          <p:nvPr/>
        </p:nvSpPr>
        <p:spPr bwMode="gray">
          <a:xfrm>
            <a:off x="3678288" y="3068960"/>
            <a:ext cx="42060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矩形 22"/>
          <p:cNvSpPr>
            <a:spLocks noChangeArrowheads="1"/>
          </p:cNvSpPr>
          <p:nvPr/>
        </p:nvSpPr>
        <p:spPr bwMode="auto">
          <a:xfrm>
            <a:off x="3923928" y="3100413"/>
            <a:ext cx="2723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事业单位法人登记汇总表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" name="椭圆 23"/>
          <p:cNvSpPr>
            <a:spLocks noChangeArrowheads="1"/>
          </p:cNvSpPr>
          <p:nvPr/>
        </p:nvSpPr>
        <p:spPr bwMode="gray">
          <a:xfrm>
            <a:off x="3598913" y="3192785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自选图形 24"/>
          <p:cNvSpPr>
            <a:spLocks noChangeArrowheads="1"/>
          </p:cNvSpPr>
          <p:nvPr/>
        </p:nvSpPr>
        <p:spPr bwMode="gray">
          <a:xfrm>
            <a:off x="3678288" y="3645024"/>
            <a:ext cx="420608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矩形 25"/>
          <p:cNvSpPr>
            <a:spLocks noChangeArrowheads="1"/>
          </p:cNvSpPr>
          <p:nvPr/>
        </p:nvSpPr>
        <p:spPr bwMode="auto">
          <a:xfrm>
            <a:off x="3923927" y="3691062"/>
            <a:ext cx="24929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公文</a:t>
            </a:r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发送附件大小限制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2" name="椭圆 26"/>
          <p:cNvSpPr>
            <a:spLocks noChangeArrowheads="1"/>
          </p:cNvSpPr>
          <p:nvPr/>
        </p:nvSpPr>
        <p:spPr bwMode="gray">
          <a:xfrm>
            <a:off x="3610025" y="3762499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" name="组合 27"/>
          <p:cNvGrpSpPr>
            <a:grpSpLocks/>
          </p:cNvGrpSpPr>
          <p:nvPr/>
        </p:nvGrpSpPr>
        <p:grpSpPr bwMode="auto">
          <a:xfrm>
            <a:off x="758527" y="2713459"/>
            <a:ext cx="2373313" cy="2371725"/>
            <a:chOff x="192" y="1631"/>
            <a:chExt cx="1684" cy="1683"/>
          </a:xfrm>
        </p:grpSpPr>
        <p:sp>
          <p:nvSpPr>
            <p:cNvPr id="64" name="椭圆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椭圆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椭圆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椭圆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椭圆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" name="椭圆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0" name="椭圆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椭圆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文本框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本  章</a:t>
              </a:r>
              <a:endParaRPr lang="en-US" altLang="zh-CN" sz="2500" b="1" i="1" dirty="0" smtClean="0">
                <a:solidFill>
                  <a:srgbClr val="000000"/>
                </a:solidFill>
                <a:cs typeface="Arial" charset="0"/>
              </a:endParaRPr>
            </a:p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概  述</a:t>
              </a:r>
              <a:endParaRPr lang="en-US" altLang="zh-CN" sz="2500" b="1" i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75" name="自选图形 24"/>
          <p:cNvSpPr>
            <a:spLocks noChangeArrowheads="1"/>
          </p:cNvSpPr>
          <p:nvPr/>
        </p:nvSpPr>
        <p:spPr bwMode="gray">
          <a:xfrm>
            <a:off x="3632151" y="4797152"/>
            <a:ext cx="4252217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矩形 25"/>
          <p:cNvSpPr>
            <a:spLocks noChangeArrowheads="1"/>
          </p:cNvSpPr>
          <p:nvPr/>
        </p:nvSpPr>
        <p:spPr bwMode="auto">
          <a:xfrm>
            <a:off x="3877790" y="4843190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网上举报增加举报内容字数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7" name="椭圆 26"/>
          <p:cNvSpPr>
            <a:spLocks noChangeArrowheads="1"/>
          </p:cNvSpPr>
          <p:nvPr/>
        </p:nvSpPr>
        <p:spPr bwMode="gray">
          <a:xfrm>
            <a:off x="3563888" y="4914627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自选图形 21"/>
          <p:cNvSpPr>
            <a:spLocks noChangeArrowheads="1"/>
          </p:cNvSpPr>
          <p:nvPr/>
        </p:nvSpPr>
        <p:spPr bwMode="gray">
          <a:xfrm>
            <a:off x="3640088" y="4216821"/>
            <a:ext cx="42442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矩形 22"/>
          <p:cNvSpPr>
            <a:spLocks noChangeArrowheads="1"/>
          </p:cNvSpPr>
          <p:nvPr/>
        </p:nvSpPr>
        <p:spPr bwMode="auto">
          <a:xfrm>
            <a:off x="3885728" y="4248274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失信人信息检索查询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0" name="椭圆 23"/>
          <p:cNvSpPr>
            <a:spLocks noChangeArrowheads="1"/>
          </p:cNvSpPr>
          <p:nvPr/>
        </p:nvSpPr>
        <p:spPr bwMode="gray">
          <a:xfrm>
            <a:off x="3560713" y="434064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自选图形 21"/>
          <p:cNvSpPr>
            <a:spLocks noChangeArrowheads="1"/>
          </p:cNvSpPr>
          <p:nvPr/>
        </p:nvSpPr>
        <p:spPr bwMode="gray">
          <a:xfrm>
            <a:off x="3640088" y="5373216"/>
            <a:ext cx="42442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矩形 22"/>
          <p:cNvSpPr>
            <a:spLocks noChangeArrowheads="1"/>
          </p:cNvSpPr>
          <p:nvPr/>
        </p:nvSpPr>
        <p:spPr bwMode="auto">
          <a:xfrm>
            <a:off x="3885728" y="5404669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行政处罚附件名称限制长度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6" name="椭圆 23"/>
          <p:cNvSpPr>
            <a:spLocks noChangeArrowheads="1"/>
          </p:cNvSpPr>
          <p:nvPr/>
        </p:nvSpPr>
        <p:spPr bwMode="gray">
          <a:xfrm>
            <a:off x="3560713" y="5497041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60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统一显示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31" y="1339949"/>
            <a:ext cx="6751637" cy="4393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214294" y="5733256"/>
            <a:ext cx="6670074" cy="576064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Tx/>
              <a:buBlip>
                <a:blip r:embed="rId4"/>
              </a:buBlip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简表前四列：序号、统一社会信用代码、证书号、名称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905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状态信息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1365076"/>
            <a:ext cx="7646987" cy="501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78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事业单位法人登记汇总表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38411"/>
            <a:ext cx="6762750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73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附件限制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1259632" y="5877272"/>
            <a:ext cx="6454050" cy="576064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50000"/>
              </a:lnSpc>
              <a:buFontTx/>
              <a:buBlip>
                <a:blip r:embed="rId3"/>
              </a:buBlip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附件大小限制：调整附件大小限制由</a:t>
            </a:r>
            <a:r>
              <a:rPr kumimoji="1" lang="en-US" altLang="zh-CN" dirty="0" smtClean="0">
                <a:solidFill>
                  <a:srgbClr val="333399"/>
                </a:solidFill>
                <a:latin typeface="宋体" panose="02010600030101010101" pitchFamily="2" charset="-122"/>
              </a:rPr>
              <a:t>1M</a:t>
            </a: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修改为</a:t>
            </a:r>
            <a:r>
              <a:rPr kumimoji="1" lang="en-US" altLang="zh-CN" dirty="0" smtClean="0">
                <a:solidFill>
                  <a:srgbClr val="333399"/>
                </a:solidFill>
                <a:latin typeface="宋体" panose="02010600030101010101" pitchFamily="2" charset="-122"/>
              </a:rPr>
              <a:t>10M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474" y="1319440"/>
            <a:ext cx="6662886" cy="4413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6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失信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人信息查询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0675" y="1347062"/>
            <a:ext cx="7809757" cy="5106274"/>
            <a:chOff x="650675" y="1347062"/>
            <a:chExt cx="7809757" cy="5106274"/>
          </a:xfrm>
        </p:grpSpPr>
        <p:pic>
          <p:nvPicPr>
            <p:cNvPr id="4710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75" y="1347062"/>
              <a:ext cx="7809757" cy="5106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3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1844824"/>
              <a:ext cx="985517" cy="599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圆角矩形标注 9"/>
          <p:cNvSpPr/>
          <p:nvPr/>
        </p:nvSpPr>
        <p:spPr>
          <a:xfrm>
            <a:off x="5652120" y="2778800"/>
            <a:ext cx="2160240" cy="578191"/>
          </a:xfrm>
          <a:prstGeom prst="wedgeRoundRectCallout">
            <a:avLst>
              <a:gd name="adj1" fmla="val -57188"/>
              <a:gd name="adj2" fmla="val -141836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rgbClr val="FF0000"/>
                </a:solidFill>
              </a:rPr>
              <a:t>每一次查询，系统后台都将进行记录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60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增加字数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21" y="1340768"/>
            <a:ext cx="6719347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9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附件名称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26932"/>
            <a:ext cx="8295085" cy="491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5004048" y="4437112"/>
            <a:ext cx="2232248" cy="576064"/>
          </a:xfrm>
          <a:prstGeom prst="wedgeRoundRectCallout">
            <a:avLst>
              <a:gd name="adj1" fmla="val -57188"/>
              <a:gd name="adj2" fmla="val -159232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 smtClean="0">
                <a:solidFill>
                  <a:srgbClr val="FF0000"/>
                </a:solidFill>
              </a:rPr>
              <a:t>名称超过限制后进行截取，长度限制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20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1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4" name="Oval 12"/>
          <p:cNvSpPr>
            <a:spLocks noChangeArrowheads="1"/>
          </p:cNvSpPr>
          <p:nvPr/>
        </p:nvSpPr>
        <p:spPr bwMode="gray">
          <a:xfrm>
            <a:off x="2907656" y="3493418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35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37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3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3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45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46" name="组合 135"/>
          <p:cNvGrpSpPr>
            <a:grpSpLocks/>
          </p:cNvGrpSpPr>
          <p:nvPr/>
        </p:nvGrpSpPr>
        <p:grpSpPr bwMode="auto">
          <a:xfrm>
            <a:off x="2969568" y="2453606"/>
            <a:ext cx="469900" cy="473075"/>
            <a:chOff x="2900737" y="1484782"/>
            <a:chExt cx="533400" cy="522979"/>
          </a:xfrm>
        </p:grpSpPr>
        <p:grpSp>
          <p:nvGrpSpPr>
            <p:cNvPr id="4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4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54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55" name="组合 144"/>
          <p:cNvGrpSpPr>
            <a:grpSpLocks/>
          </p:cNvGrpSpPr>
          <p:nvPr/>
        </p:nvGrpSpPr>
        <p:grpSpPr bwMode="auto">
          <a:xfrm>
            <a:off x="2969568" y="3028281"/>
            <a:ext cx="469900" cy="471487"/>
            <a:chOff x="2900737" y="1484782"/>
            <a:chExt cx="533400" cy="522979"/>
          </a:xfrm>
        </p:grpSpPr>
        <p:grpSp>
          <p:nvGrpSpPr>
            <p:cNvPr id="5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5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63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64" name="Text Box 70"/>
          <p:cNvSpPr txBox="1">
            <a:spLocks noChangeArrowheads="1"/>
          </p:cNvSpPr>
          <p:nvPr/>
        </p:nvSpPr>
        <p:spPr bwMode="gray">
          <a:xfrm>
            <a:off x="3028306" y="3572793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4</a:t>
            </a:r>
          </a:p>
        </p:txBody>
      </p:sp>
      <p:sp>
        <p:nvSpPr>
          <p:cNvPr id="65" name="Text Box 63"/>
          <p:cNvSpPr txBox="1">
            <a:spLocks noChangeArrowheads="1"/>
          </p:cNvSpPr>
          <p:nvPr/>
        </p:nvSpPr>
        <p:spPr bwMode="gray">
          <a:xfrm>
            <a:off x="3676006" y="357279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事业单位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162"/>
          <p:cNvGrpSpPr>
            <a:grpSpLocks/>
          </p:cNvGrpSpPr>
          <p:nvPr/>
        </p:nvGrpSpPr>
        <p:grpSpPr bwMode="auto">
          <a:xfrm>
            <a:off x="2969568" y="4107781"/>
            <a:ext cx="469900" cy="473075"/>
            <a:chOff x="2900737" y="1484782"/>
            <a:chExt cx="533400" cy="522979"/>
          </a:xfrm>
        </p:grpSpPr>
        <p:grpSp>
          <p:nvGrpSpPr>
            <p:cNvPr id="6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8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85" name="组合 171"/>
          <p:cNvGrpSpPr>
            <a:grpSpLocks/>
          </p:cNvGrpSpPr>
          <p:nvPr/>
        </p:nvGrpSpPr>
        <p:grpSpPr bwMode="auto">
          <a:xfrm>
            <a:off x="2969568" y="4652293"/>
            <a:ext cx="469900" cy="473075"/>
            <a:chOff x="2900737" y="1484782"/>
            <a:chExt cx="533400" cy="522979"/>
          </a:xfrm>
        </p:grpSpPr>
        <p:grpSp>
          <p:nvGrpSpPr>
            <p:cNvPr id="8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98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99" name="组合 180"/>
          <p:cNvGrpSpPr>
            <a:grpSpLocks/>
          </p:cNvGrpSpPr>
          <p:nvPr/>
        </p:nvGrpSpPr>
        <p:grpSpPr bwMode="auto">
          <a:xfrm>
            <a:off x="2969568" y="5196806"/>
            <a:ext cx="469900" cy="473075"/>
            <a:chOff x="2900737" y="1484782"/>
            <a:chExt cx="533400" cy="522979"/>
          </a:xfrm>
        </p:grpSpPr>
        <p:grpSp>
          <p:nvGrpSpPr>
            <p:cNvPr id="100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2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1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11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89"/>
          <p:cNvGrpSpPr>
            <a:grpSpLocks/>
          </p:cNvGrpSpPr>
          <p:nvPr/>
        </p:nvGrpSpPr>
        <p:grpSpPr bwMode="auto">
          <a:xfrm>
            <a:off x="2969568" y="5733381"/>
            <a:ext cx="469900" cy="471487"/>
            <a:chOff x="2900737" y="1484782"/>
            <a:chExt cx="533400" cy="522979"/>
          </a:xfrm>
        </p:grpSpPr>
        <p:grpSp>
          <p:nvGrpSpPr>
            <p:cNvPr id="11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12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93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"/>
          <p:cNvGrpSpPr>
            <a:grpSpLocks/>
          </p:cNvGrpSpPr>
          <p:nvPr/>
        </p:nvGrpSpPr>
        <p:grpSpPr bwMode="auto">
          <a:xfrm>
            <a:off x="2411761" y="4947080"/>
            <a:ext cx="1222657" cy="939594"/>
            <a:chOff x="1444" y="3218"/>
            <a:chExt cx="672" cy="192"/>
          </a:xfrm>
        </p:grpSpPr>
        <p:sp>
          <p:nvSpPr>
            <p:cNvPr id="94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组合 6"/>
          <p:cNvGrpSpPr>
            <a:grpSpLocks/>
          </p:cNvGrpSpPr>
          <p:nvPr/>
        </p:nvGrpSpPr>
        <p:grpSpPr bwMode="auto">
          <a:xfrm>
            <a:off x="2736900" y="2992749"/>
            <a:ext cx="974725" cy="488067"/>
            <a:chOff x="1492" y="1538"/>
            <a:chExt cx="624" cy="240"/>
          </a:xfrm>
        </p:grpSpPr>
        <p:sp>
          <p:nvSpPr>
            <p:cNvPr id="91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7" name="组合 6"/>
          <p:cNvGrpSpPr>
            <a:grpSpLocks/>
          </p:cNvGrpSpPr>
          <p:nvPr/>
        </p:nvGrpSpPr>
        <p:grpSpPr bwMode="auto">
          <a:xfrm>
            <a:off x="2648439" y="2435216"/>
            <a:ext cx="1010067" cy="880532"/>
            <a:chOff x="1492" y="1538"/>
            <a:chExt cx="624" cy="240"/>
          </a:xfrm>
        </p:grpSpPr>
        <p:sp>
          <p:nvSpPr>
            <p:cNvPr id="88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本章概述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直线 3"/>
          <p:cNvSpPr>
            <a:spLocks noChangeShapeType="1"/>
          </p:cNvSpPr>
          <p:nvPr/>
        </p:nvSpPr>
        <p:spPr bwMode="auto">
          <a:xfrm flipV="1">
            <a:off x="2736900" y="4719413"/>
            <a:ext cx="895251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直线 4"/>
          <p:cNvSpPr>
            <a:spLocks noChangeShapeType="1"/>
          </p:cNvSpPr>
          <p:nvPr/>
        </p:nvSpPr>
        <p:spPr bwMode="auto">
          <a:xfrm>
            <a:off x="3133776" y="4139084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直线 5"/>
          <p:cNvSpPr>
            <a:spLocks noChangeShapeType="1"/>
          </p:cNvSpPr>
          <p:nvPr/>
        </p:nvSpPr>
        <p:spPr bwMode="auto">
          <a:xfrm flipV="1">
            <a:off x="2736900" y="3573015"/>
            <a:ext cx="946150" cy="9401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6"/>
          <p:cNvGrpSpPr>
            <a:grpSpLocks/>
          </p:cNvGrpSpPr>
          <p:nvPr/>
        </p:nvGrpSpPr>
        <p:grpSpPr bwMode="auto">
          <a:xfrm>
            <a:off x="2411761" y="1863789"/>
            <a:ext cx="1296144" cy="1451959"/>
            <a:chOff x="1492" y="1538"/>
            <a:chExt cx="624" cy="240"/>
          </a:xfrm>
        </p:grpSpPr>
        <p:sp>
          <p:nvSpPr>
            <p:cNvPr id="43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9"/>
          <p:cNvGrpSpPr>
            <a:grpSpLocks/>
          </p:cNvGrpSpPr>
          <p:nvPr/>
        </p:nvGrpSpPr>
        <p:grpSpPr bwMode="auto">
          <a:xfrm>
            <a:off x="2555776" y="4766699"/>
            <a:ext cx="1127274" cy="537561"/>
            <a:chOff x="1444" y="3218"/>
            <a:chExt cx="672" cy="192"/>
          </a:xfrm>
        </p:grpSpPr>
        <p:sp>
          <p:nvSpPr>
            <p:cNvPr id="46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自选图形 12"/>
          <p:cNvSpPr>
            <a:spLocks noChangeArrowheads="1"/>
          </p:cNvSpPr>
          <p:nvPr/>
        </p:nvSpPr>
        <p:spPr bwMode="gray">
          <a:xfrm>
            <a:off x="3678288" y="1625873"/>
            <a:ext cx="4206080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矩形 13"/>
          <p:cNvSpPr>
            <a:spLocks noChangeArrowheads="1"/>
          </p:cNvSpPr>
          <p:nvPr/>
        </p:nvSpPr>
        <p:spPr bwMode="auto">
          <a:xfrm>
            <a:off x="3923927" y="1625873"/>
            <a:ext cx="2723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  <a:cs typeface="Arial" charset="0"/>
              </a:rPr>
              <a:t>法定代表人失信信息检查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50" name="自选图形 14"/>
          <p:cNvSpPr>
            <a:spLocks noChangeArrowheads="1"/>
          </p:cNvSpPr>
          <p:nvPr/>
        </p:nvSpPr>
        <p:spPr bwMode="gray">
          <a:xfrm>
            <a:off x="3678288" y="2201937"/>
            <a:ext cx="420608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矩形 15"/>
          <p:cNvSpPr>
            <a:spLocks noChangeArrowheads="1"/>
          </p:cNvSpPr>
          <p:nvPr/>
        </p:nvSpPr>
        <p:spPr bwMode="auto">
          <a:xfrm>
            <a:off x="3923928" y="2201937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法定代表人失信拦截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2" name="自选图形 16"/>
          <p:cNvSpPr>
            <a:spLocks noChangeArrowheads="1"/>
          </p:cNvSpPr>
          <p:nvPr/>
        </p:nvSpPr>
        <p:spPr bwMode="gray">
          <a:xfrm>
            <a:off x="3675113" y="2776661"/>
            <a:ext cx="4209255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3923927" y="2825873"/>
            <a:ext cx="38779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法定代表人不一致列表增加下载功能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4" name="椭圆 18"/>
          <p:cNvSpPr>
            <a:spLocks noChangeArrowheads="1"/>
          </p:cNvSpPr>
          <p:nvPr/>
        </p:nvSpPr>
        <p:spPr bwMode="gray">
          <a:xfrm>
            <a:off x="3598913" y="1730648"/>
            <a:ext cx="203200" cy="20161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椭圆 19"/>
          <p:cNvSpPr>
            <a:spLocks noChangeArrowheads="1"/>
          </p:cNvSpPr>
          <p:nvPr/>
        </p:nvSpPr>
        <p:spPr bwMode="gray">
          <a:xfrm>
            <a:off x="3610025" y="2319412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椭圆 20"/>
          <p:cNvSpPr>
            <a:spLocks noChangeArrowheads="1"/>
          </p:cNvSpPr>
          <p:nvPr/>
        </p:nvSpPr>
        <p:spPr bwMode="gray">
          <a:xfrm>
            <a:off x="3610025" y="290683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自选图形 21"/>
          <p:cNvSpPr>
            <a:spLocks noChangeArrowheads="1"/>
          </p:cNvSpPr>
          <p:nvPr/>
        </p:nvSpPr>
        <p:spPr bwMode="gray">
          <a:xfrm>
            <a:off x="3678288" y="3354065"/>
            <a:ext cx="42060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矩形 22"/>
          <p:cNvSpPr>
            <a:spLocks noChangeArrowheads="1"/>
          </p:cNvSpPr>
          <p:nvPr/>
        </p:nvSpPr>
        <p:spPr bwMode="auto">
          <a:xfrm>
            <a:off x="3923928" y="3385518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监督预警时间计算逻辑调整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" name="椭圆 23"/>
          <p:cNvSpPr>
            <a:spLocks noChangeArrowheads="1"/>
          </p:cNvSpPr>
          <p:nvPr/>
        </p:nvSpPr>
        <p:spPr bwMode="gray">
          <a:xfrm>
            <a:off x="3598913" y="3477890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自选图形 24"/>
          <p:cNvSpPr>
            <a:spLocks noChangeArrowheads="1"/>
          </p:cNvSpPr>
          <p:nvPr/>
        </p:nvSpPr>
        <p:spPr bwMode="gray">
          <a:xfrm>
            <a:off x="3678288" y="3930129"/>
            <a:ext cx="420608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矩形 25"/>
          <p:cNvSpPr>
            <a:spLocks noChangeArrowheads="1"/>
          </p:cNvSpPr>
          <p:nvPr/>
        </p:nvSpPr>
        <p:spPr bwMode="auto">
          <a:xfrm>
            <a:off x="3923927" y="3976167"/>
            <a:ext cx="2723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多事项变更申请顺序优化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2" name="椭圆 26"/>
          <p:cNvSpPr>
            <a:spLocks noChangeArrowheads="1"/>
          </p:cNvSpPr>
          <p:nvPr/>
        </p:nvSpPr>
        <p:spPr bwMode="gray">
          <a:xfrm>
            <a:off x="3610025" y="4047604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" name="组合 27"/>
          <p:cNvGrpSpPr>
            <a:grpSpLocks/>
          </p:cNvGrpSpPr>
          <p:nvPr/>
        </p:nvGrpSpPr>
        <p:grpSpPr bwMode="auto">
          <a:xfrm>
            <a:off x="758527" y="2713459"/>
            <a:ext cx="2373313" cy="2371725"/>
            <a:chOff x="192" y="1631"/>
            <a:chExt cx="1684" cy="1683"/>
          </a:xfrm>
        </p:grpSpPr>
        <p:sp>
          <p:nvSpPr>
            <p:cNvPr id="64" name="椭圆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椭圆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椭圆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椭圆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椭圆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" name="椭圆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0" name="椭圆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椭圆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文本框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本  章</a:t>
              </a:r>
              <a:endParaRPr lang="en-US" altLang="zh-CN" sz="2500" b="1" i="1" dirty="0" smtClean="0">
                <a:solidFill>
                  <a:srgbClr val="000000"/>
                </a:solidFill>
                <a:cs typeface="Arial" charset="0"/>
              </a:endParaRPr>
            </a:p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概  述</a:t>
              </a:r>
              <a:endParaRPr lang="en-US" altLang="zh-CN" sz="2500" b="1" i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75" name="自选图形 24"/>
          <p:cNvSpPr>
            <a:spLocks noChangeArrowheads="1"/>
          </p:cNvSpPr>
          <p:nvPr/>
        </p:nvSpPr>
        <p:spPr bwMode="gray">
          <a:xfrm>
            <a:off x="3632151" y="5082257"/>
            <a:ext cx="4252217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矩形 25"/>
          <p:cNvSpPr>
            <a:spLocks noChangeArrowheads="1"/>
          </p:cNvSpPr>
          <p:nvPr/>
        </p:nvSpPr>
        <p:spPr bwMode="auto">
          <a:xfrm>
            <a:off x="3877790" y="5128295"/>
            <a:ext cx="34932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光盘管理</a:t>
            </a:r>
            <a:r>
              <a:rPr lang="en-US" altLang="zh-CN" dirty="0">
                <a:solidFill>
                  <a:srgbClr val="000000"/>
                </a:solidFill>
                <a:cs typeface="Arial" charset="0"/>
              </a:rPr>
              <a:t>-</a:t>
            </a:r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统一社会信用代码查询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7" name="椭圆 26"/>
          <p:cNvSpPr>
            <a:spLocks noChangeArrowheads="1"/>
          </p:cNvSpPr>
          <p:nvPr/>
        </p:nvSpPr>
        <p:spPr bwMode="gray">
          <a:xfrm>
            <a:off x="3563888" y="5199732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自选图形 21"/>
          <p:cNvSpPr>
            <a:spLocks noChangeArrowheads="1"/>
          </p:cNvSpPr>
          <p:nvPr/>
        </p:nvSpPr>
        <p:spPr bwMode="gray">
          <a:xfrm>
            <a:off x="3640088" y="4501926"/>
            <a:ext cx="42442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矩形 22"/>
          <p:cNvSpPr>
            <a:spLocks noChangeArrowheads="1"/>
          </p:cNvSpPr>
          <p:nvPr/>
        </p:nvSpPr>
        <p:spPr bwMode="auto">
          <a:xfrm>
            <a:off x="3885728" y="4533379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举办单位树性能优化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0" name="椭圆 23"/>
          <p:cNvSpPr>
            <a:spLocks noChangeArrowheads="1"/>
          </p:cNvSpPr>
          <p:nvPr/>
        </p:nvSpPr>
        <p:spPr bwMode="gray">
          <a:xfrm>
            <a:off x="3560713" y="4625751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自选图形 21"/>
          <p:cNvSpPr>
            <a:spLocks noChangeArrowheads="1"/>
          </p:cNvSpPr>
          <p:nvPr/>
        </p:nvSpPr>
        <p:spPr bwMode="gray">
          <a:xfrm>
            <a:off x="3640088" y="5658321"/>
            <a:ext cx="42442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矩形 22"/>
          <p:cNvSpPr>
            <a:spLocks noChangeArrowheads="1"/>
          </p:cNvSpPr>
          <p:nvPr/>
        </p:nvSpPr>
        <p:spPr bwMode="auto">
          <a:xfrm>
            <a:off x="3885728" y="5689774"/>
            <a:ext cx="37106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光盘或图片解除绑定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6" name="椭圆 23"/>
          <p:cNvSpPr>
            <a:spLocks noChangeArrowheads="1"/>
          </p:cNvSpPr>
          <p:nvPr/>
        </p:nvSpPr>
        <p:spPr bwMode="gray">
          <a:xfrm>
            <a:off x="3560713" y="578214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14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6"/>
          <p:cNvGrpSpPr>
            <a:grpSpLocks/>
          </p:cNvGrpSpPr>
          <p:nvPr/>
        </p:nvGrpSpPr>
        <p:grpSpPr bwMode="auto">
          <a:xfrm>
            <a:off x="2855611" y="3156957"/>
            <a:ext cx="832947" cy="488067"/>
            <a:chOff x="1492" y="1538"/>
            <a:chExt cx="624" cy="240"/>
          </a:xfrm>
        </p:grpSpPr>
        <p:sp>
          <p:nvSpPr>
            <p:cNvPr id="91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本章概述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grpSp>
        <p:nvGrpSpPr>
          <p:cNvPr id="45" name="组合 9"/>
          <p:cNvGrpSpPr>
            <a:grpSpLocks/>
          </p:cNvGrpSpPr>
          <p:nvPr/>
        </p:nvGrpSpPr>
        <p:grpSpPr bwMode="auto">
          <a:xfrm>
            <a:off x="2828965" y="4005064"/>
            <a:ext cx="877755" cy="348174"/>
            <a:chOff x="1444" y="3218"/>
            <a:chExt cx="672" cy="192"/>
          </a:xfrm>
        </p:grpSpPr>
        <p:sp>
          <p:nvSpPr>
            <p:cNvPr id="46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自选图形 16"/>
          <p:cNvSpPr>
            <a:spLocks noChangeArrowheads="1"/>
          </p:cNvSpPr>
          <p:nvPr/>
        </p:nvSpPr>
        <p:spPr bwMode="gray">
          <a:xfrm>
            <a:off x="3675113" y="1916832"/>
            <a:ext cx="4209255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3923927" y="1966044"/>
            <a:ext cx="22621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登录页面增加验证码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56" name="椭圆 20"/>
          <p:cNvSpPr>
            <a:spLocks noChangeArrowheads="1"/>
          </p:cNvSpPr>
          <p:nvPr/>
        </p:nvSpPr>
        <p:spPr bwMode="gray">
          <a:xfrm>
            <a:off x="3610025" y="2047007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自选图形 21"/>
          <p:cNvSpPr>
            <a:spLocks noChangeArrowheads="1"/>
          </p:cNvSpPr>
          <p:nvPr/>
        </p:nvSpPr>
        <p:spPr bwMode="gray">
          <a:xfrm>
            <a:off x="3678288" y="2940838"/>
            <a:ext cx="42060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矩形 22"/>
          <p:cNvSpPr>
            <a:spLocks noChangeArrowheads="1"/>
          </p:cNvSpPr>
          <p:nvPr/>
        </p:nvSpPr>
        <p:spPr bwMode="auto">
          <a:xfrm>
            <a:off x="3923928" y="2972291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注册用户密码重置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" name="椭圆 23"/>
          <p:cNvSpPr>
            <a:spLocks noChangeArrowheads="1"/>
          </p:cNvSpPr>
          <p:nvPr/>
        </p:nvSpPr>
        <p:spPr bwMode="gray">
          <a:xfrm>
            <a:off x="3598913" y="3064663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" name="组合 27"/>
          <p:cNvGrpSpPr>
            <a:grpSpLocks/>
          </p:cNvGrpSpPr>
          <p:nvPr/>
        </p:nvGrpSpPr>
        <p:grpSpPr bwMode="auto">
          <a:xfrm>
            <a:off x="758527" y="2564904"/>
            <a:ext cx="2373313" cy="2371725"/>
            <a:chOff x="192" y="1631"/>
            <a:chExt cx="1684" cy="1683"/>
          </a:xfrm>
        </p:grpSpPr>
        <p:sp>
          <p:nvSpPr>
            <p:cNvPr id="64" name="椭圆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椭圆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椭圆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椭圆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椭圆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" name="椭圆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0" name="椭圆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椭圆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文本框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本  章</a:t>
              </a:r>
              <a:endParaRPr lang="en-US" altLang="zh-CN" sz="2500" b="1" i="1" dirty="0" smtClean="0">
                <a:solidFill>
                  <a:srgbClr val="000000"/>
                </a:solidFill>
                <a:cs typeface="Arial" charset="0"/>
              </a:endParaRPr>
            </a:p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概  述</a:t>
              </a:r>
              <a:endParaRPr lang="en-US" altLang="zh-CN" sz="2500" b="1" i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75" name="自选图形 24"/>
          <p:cNvSpPr>
            <a:spLocks noChangeArrowheads="1"/>
          </p:cNvSpPr>
          <p:nvPr/>
        </p:nvSpPr>
        <p:spPr bwMode="gray">
          <a:xfrm>
            <a:off x="3632151" y="5086771"/>
            <a:ext cx="4252217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矩形 25"/>
          <p:cNvSpPr>
            <a:spLocks noChangeArrowheads="1"/>
          </p:cNvSpPr>
          <p:nvPr/>
        </p:nvSpPr>
        <p:spPr bwMode="auto">
          <a:xfrm>
            <a:off x="3877790" y="5132809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  <a:cs typeface="Arial" charset="0"/>
              </a:rPr>
              <a:t>用户登录信息混乱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77" name="椭圆 26"/>
          <p:cNvSpPr>
            <a:spLocks noChangeArrowheads="1"/>
          </p:cNvSpPr>
          <p:nvPr/>
        </p:nvSpPr>
        <p:spPr bwMode="gray">
          <a:xfrm>
            <a:off x="3563888" y="520424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自选图形 21"/>
          <p:cNvSpPr>
            <a:spLocks noChangeArrowheads="1"/>
          </p:cNvSpPr>
          <p:nvPr/>
        </p:nvSpPr>
        <p:spPr bwMode="gray">
          <a:xfrm>
            <a:off x="3643263" y="4122651"/>
            <a:ext cx="4244280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矩形 22"/>
          <p:cNvSpPr>
            <a:spLocks noChangeArrowheads="1"/>
          </p:cNvSpPr>
          <p:nvPr/>
        </p:nvSpPr>
        <p:spPr bwMode="auto">
          <a:xfrm>
            <a:off x="3888903" y="4154104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设立登记选择登记管理机关</a:t>
            </a:r>
            <a:endParaRPr lang="en-US" altLang="zh-CN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0" name="椭圆 23"/>
          <p:cNvSpPr>
            <a:spLocks noChangeArrowheads="1"/>
          </p:cNvSpPr>
          <p:nvPr/>
        </p:nvSpPr>
        <p:spPr bwMode="gray">
          <a:xfrm>
            <a:off x="3563888" y="424647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3" name="组合 6"/>
          <p:cNvGrpSpPr>
            <a:grpSpLocks/>
          </p:cNvGrpSpPr>
          <p:nvPr/>
        </p:nvGrpSpPr>
        <p:grpSpPr bwMode="auto">
          <a:xfrm>
            <a:off x="2555776" y="2168054"/>
            <a:ext cx="1113683" cy="870818"/>
            <a:chOff x="1492" y="1538"/>
            <a:chExt cx="624" cy="240"/>
          </a:xfrm>
        </p:grpSpPr>
        <p:sp>
          <p:nvSpPr>
            <p:cNvPr id="74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0" name="组合 9"/>
          <p:cNvGrpSpPr>
            <a:grpSpLocks/>
          </p:cNvGrpSpPr>
          <p:nvPr/>
        </p:nvGrpSpPr>
        <p:grpSpPr bwMode="auto">
          <a:xfrm>
            <a:off x="2555777" y="4506535"/>
            <a:ext cx="1078936" cy="811497"/>
            <a:chOff x="1444" y="3218"/>
            <a:chExt cx="672" cy="192"/>
          </a:xfrm>
        </p:grpSpPr>
        <p:sp>
          <p:nvSpPr>
            <p:cNvPr id="101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360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验证码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128792" cy="508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35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忘记密码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768" y="1328886"/>
            <a:ext cx="670560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70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密码重置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696744" cy="2763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98"/>
          <p:cNvGrpSpPr>
            <a:grpSpLocks/>
          </p:cNvGrpSpPr>
          <p:nvPr/>
        </p:nvGrpSpPr>
        <p:grpSpPr bwMode="auto">
          <a:xfrm>
            <a:off x="1573262" y="4683274"/>
            <a:ext cx="6597650" cy="579437"/>
            <a:chOff x="1255713" y="1808163"/>
            <a:chExt cx="6597650" cy="579437"/>
          </a:xfrm>
        </p:grpSpPr>
        <p:grpSp>
          <p:nvGrpSpPr>
            <p:cNvPr id="24" name="Group 59"/>
            <p:cNvGrpSpPr>
              <a:grpSpLocks/>
            </p:cNvGrpSpPr>
            <p:nvPr/>
          </p:nvGrpSpPr>
          <p:grpSpPr bwMode="auto">
            <a:xfrm>
              <a:off x="1255713" y="1882775"/>
              <a:ext cx="6019800" cy="441325"/>
              <a:chOff x="1008408" y="1206967"/>
              <a:chExt cx="6019800" cy="442333"/>
            </a:xfrm>
          </p:grpSpPr>
          <p:sp>
            <p:nvSpPr>
              <p:cNvPr id="30" name="Rectangle 22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8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400" noProof="1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移动电话：注册时填写的移动电话，如果未填写，将无法找回</a:t>
                </a:r>
                <a:r>
                  <a:rPr lang="zh-CN" altLang="en-US" sz="1400" noProof="1" smtClean="0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。</a:t>
                </a:r>
                <a:endParaRPr lang="zh-CN" altLang="en-US" sz="1400" noProof="1">
                  <a:solidFill>
                    <a:srgbClr val="171717"/>
                  </a:solidFill>
                  <a:latin typeface="宋体" panose="02010600030101010101" pitchFamily="2" charset="-122"/>
                  <a:cs typeface="Arial" charset="0"/>
                </a:endParaRPr>
              </a:p>
            </p:txBody>
          </p:sp>
        </p:grpSp>
        <p:grpSp>
          <p:nvGrpSpPr>
            <p:cNvPr id="25" name="Group 96"/>
            <p:cNvGrpSpPr>
              <a:grpSpLocks/>
            </p:cNvGrpSpPr>
            <p:nvPr/>
          </p:nvGrpSpPr>
          <p:grpSpPr bwMode="auto">
            <a:xfrm>
              <a:off x="7273925" y="1808163"/>
              <a:ext cx="579438" cy="579437"/>
              <a:chOff x="1016388" y="754824"/>
              <a:chExt cx="731924" cy="731924"/>
            </a:xfrm>
          </p:grpSpPr>
          <p:grpSp>
            <p:nvGrpSpPr>
              <p:cNvPr id="26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28" name="Oval 26"/>
                <p:cNvSpPr/>
                <p:nvPr/>
              </p:nvSpPr>
              <p:spPr>
                <a:xfrm>
                  <a:off x="1704978" y="1095375"/>
                  <a:ext cx="1514472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3C6ED"/>
                    </a:gs>
                    <a:gs pos="100000">
                      <a:srgbClr val="004D8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>
                  <a:solidFill>
                    <a:srgbClr val="004D8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>
                  <a:gsLst>
                    <a:gs pos="6000">
                      <a:schemeClr val="bg1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7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sz="2400">
                    <a:solidFill>
                      <a:prstClr val="white"/>
                    </a:solidFill>
                    <a:latin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32" name="Group 97"/>
          <p:cNvGrpSpPr>
            <a:grpSpLocks/>
          </p:cNvGrpSpPr>
          <p:nvPr/>
        </p:nvGrpSpPr>
        <p:grpSpPr bwMode="auto">
          <a:xfrm>
            <a:off x="971600" y="4073674"/>
            <a:ext cx="6591300" cy="577850"/>
            <a:chOff x="684213" y="1192213"/>
            <a:chExt cx="6591300" cy="577850"/>
          </a:xfrm>
        </p:grpSpPr>
        <p:grpSp>
          <p:nvGrpSpPr>
            <p:cNvPr id="33" name="Group 96"/>
            <p:cNvGrpSpPr>
              <a:grpSpLocks/>
            </p:cNvGrpSpPr>
            <p:nvPr/>
          </p:nvGrpSpPr>
          <p:grpSpPr bwMode="auto">
            <a:xfrm>
              <a:off x="684213" y="1192213"/>
              <a:ext cx="579437" cy="577850"/>
              <a:chOff x="1016388" y="754824"/>
              <a:chExt cx="731924" cy="731924"/>
            </a:xfrm>
          </p:grpSpPr>
          <p:grpSp>
            <p:nvGrpSpPr>
              <p:cNvPr id="37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39" name="Oval 16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>
                  <a:solidFill>
                    <a:srgbClr val="208A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>
                  <a:gsLst>
                    <a:gs pos="6000">
                      <a:schemeClr val="bg1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8" name="TextBox 7"/>
              <p:cNvSpPr txBox="1">
                <a:spLocks noChangeArrowheads="1"/>
              </p:cNvSpPr>
              <p:nvPr/>
            </p:nvSpPr>
            <p:spPr bwMode="auto">
              <a:xfrm>
                <a:off x="1202457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sz="2400">
                    <a:solidFill>
                      <a:prstClr val="white"/>
                    </a:solidFill>
                    <a:latin typeface="宋体" panose="02010600030101010101" pitchFamily="2" charset="-122"/>
                  </a:rPr>
                  <a:t>1</a:t>
                </a:r>
              </a:p>
            </p:txBody>
          </p:sp>
        </p:grpSp>
        <p:grpSp>
          <p:nvGrpSpPr>
            <p:cNvPr id="34" name="Group 58"/>
            <p:cNvGrpSpPr>
              <a:grpSpLocks/>
            </p:cNvGrpSpPr>
            <p:nvPr/>
          </p:nvGrpSpPr>
          <p:grpSpPr bwMode="auto">
            <a:xfrm>
              <a:off x="1255713" y="1262063"/>
              <a:ext cx="6019800" cy="442912"/>
              <a:chOff x="734228" y="2559750"/>
              <a:chExt cx="6019800" cy="442333"/>
            </a:xfrm>
          </p:grpSpPr>
          <p:sp>
            <p:nvSpPr>
              <p:cNvPr id="35" name="Rectangle 51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用户名：注册时的用户名，如果忘记，将无法找回。</a:t>
                </a:r>
                <a:endParaRPr lang="da-DK" sz="1400" dirty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41" name="Group 99"/>
          <p:cNvGrpSpPr>
            <a:grpSpLocks/>
          </p:cNvGrpSpPr>
          <p:nvPr/>
        </p:nvGrpSpPr>
        <p:grpSpPr bwMode="auto">
          <a:xfrm>
            <a:off x="971600" y="5294461"/>
            <a:ext cx="6563855" cy="579438"/>
            <a:chOff x="654050" y="2387600"/>
            <a:chExt cx="6563855" cy="579438"/>
          </a:xfrm>
        </p:grpSpPr>
        <p:grpSp>
          <p:nvGrpSpPr>
            <p:cNvPr id="42" name="Group 96"/>
            <p:cNvGrpSpPr>
              <a:grpSpLocks/>
            </p:cNvGrpSpPr>
            <p:nvPr/>
          </p:nvGrpSpPr>
          <p:grpSpPr bwMode="auto">
            <a:xfrm>
              <a:off x="654050" y="2387600"/>
              <a:ext cx="581025" cy="579438"/>
              <a:chOff x="1016388" y="754824"/>
              <a:chExt cx="731924" cy="731924"/>
            </a:xfrm>
          </p:grpSpPr>
          <p:grpSp>
            <p:nvGrpSpPr>
              <p:cNvPr id="46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48" name="Oval 63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>
                  <a:solidFill>
                    <a:srgbClr val="208A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>
                  <a:gsLst>
                    <a:gs pos="6000">
                      <a:schemeClr val="bg1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7" name="TextBox 7"/>
              <p:cNvSpPr txBox="1">
                <a:spLocks noChangeArrowheads="1"/>
              </p:cNvSpPr>
              <p:nvPr/>
            </p:nvSpPr>
            <p:spPr bwMode="auto">
              <a:xfrm>
                <a:off x="1202457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sz="2400">
                    <a:solidFill>
                      <a:prstClr val="white"/>
                    </a:solidFill>
                    <a:latin typeface="宋体" panose="02010600030101010101" pitchFamily="2" charset="-122"/>
                  </a:rPr>
                  <a:t>3</a:t>
                </a:r>
              </a:p>
            </p:txBody>
          </p:sp>
        </p:grpSp>
        <p:grpSp>
          <p:nvGrpSpPr>
            <p:cNvPr id="43" name="Group 65"/>
            <p:cNvGrpSpPr>
              <a:grpSpLocks/>
            </p:cNvGrpSpPr>
            <p:nvPr/>
          </p:nvGrpSpPr>
          <p:grpSpPr bwMode="auto">
            <a:xfrm>
              <a:off x="1181775" y="2459038"/>
              <a:ext cx="6036130" cy="442912"/>
              <a:chOff x="690453" y="2559750"/>
              <a:chExt cx="6036130" cy="442333"/>
            </a:xfrm>
          </p:grpSpPr>
          <p:sp>
            <p:nvSpPr>
              <p:cNvPr id="44" name="Rectangle 66"/>
              <p:cNvSpPr/>
              <p:nvPr/>
            </p:nvSpPr>
            <p:spPr bwMode="auto">
              <a:xfrm flipH="1">
                <a:off x="690453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400" noProof="1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注册时，信息请填写</a:t>
                </a:r>
                <a:r>
                  <a:rPr lang="zh-CN" altLang="en-US" sz="1400" noProof="1" smtClean="0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完整。</a:t>
                </a:r>
                <a:endParaRPr lang="zh-CN" altLang="en-US" sz="1400" noProof="1">
                  <a:solidFill>
                    <a:srgbClr val="171717"/>
                  </a:solidFill>
                  <a:latin typeface="宋体" panose="02010600030101010101" pitchFamily="2" charset="-122"/>
                  <a:cs typeface="Arial" charset="0"/>
                </a:endParaRPr>
              </a:p>
            </p:txBody>
          </p:sp>
        </p:grpSp>
      </p:grpSp>
      <p:grpSp>
        <p:nvGrpSpPr>
          <p:cNvPr id="50" name="Group 98"/>
          <p:cNvGrpSpPr>
            <a:grpSpLocks/>
          </p:cNvGrpSpPr>
          <p:nvPr/>
        </p:nvGrpSpPr>
        <p:grpSpPr bwMode="auto">
          <a:xfrm>
            <a:off x="1619672" y="5873899"/>
            <a:ext cx="6597650" cy="579437"/>
            <a:chOff x="1255713" y="1808163"/>
            <a:chExt cx="6597650" cy="579437"/>
          </a:xfrm>
        </p:grpSpPr>
        <p:grpSp>
          <p:nvGrpSpPr>
            <p:cNvPr id="51" name="Group 59"/>
            <p:cNvGrpSpPr>
              <a:grpSpLocks/>
            </p:cNvGrpSpPr>
            <p:nvPr/>
          </p:nvGrpSpPr>
          <p:grpSpPr bwMode="auto">
            <a:xfrm>
              <a:off x="1255713" y="1882775"/>
              <a:ext cx="6019800" cy="441325"/>
              <a:chOff x="1008408" y="1206967"/>
              <a:chExt cx="6019800" cy="442333"/>
            </a:xfrm>
          </p:grpSpPr>
          <p:sp>
            <p:nvSpPr>
              <p:cNvPr id="57" name="Rectangle 22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8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8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400" noProof="1" smtClean="0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重置后密码：长度</a:t>
                </a:r>
                <a:r>
                  <a:rPr lang="en-US" altLang="zh-CN" sz="1400" noProof="1" smtClean="0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10</a:t>
                </a:r>
                <a:r>
                  <a:rPr lang="zh-CN" altLang="en-US" sz="1400" noProof="1" smtClean="0">
                    <a:solidFill>
                      <a:srgbClr val="171717"/>
                    </a:solidFill>
                    <a:latin typeface="宋体" panose="02010600030101010101" pitchFamily="2" charset="-122"/>
                    <a:cs typeface="Arial" charset="0"/>
                  </a:rPr>
                  <a:t>位，随机密码，登录后注意修改。</a:t>
                </a:r>
                <a:endParaRPr lang="zh-CN" altLang="en-US" sz="1400" noProof="1">
                  <a:solidFill>
                    <a:srgbClr val="171717"/>
                  </a:solidFill>
                  <a:latin typeface="宋体" panose="02010600030101010101" pitchFamily="2" charset="-122"/>
                  <a:cs typeface="Arial" charset="0"/>
                </a:endParaRPr>
              </a:p>
            </p:txBody>
          </p:sp>
        </p:grpSp>
        <p:grpSp>
          <p:nvGrpSpPr>
            <p:cNvPr id="52" name="Group 96"/>
            <p:cNvGrpSpPr>
              <a:grpSpLocks/>
            </p:cNvGrpSpPr>
            <p:nvPr/>
          </p:nvGrpSpPr>
          <p:grpSpPr bwMode="auto">
            <a:xfrm>
              <a:off x="7273925" y="1808163"/>
              <a:ext cx="579438" cy="579437"/>
              <a:chOff x="1016388" y="754824"/>
              <a:chExt cx="731924" cy="731924"/>
            </a:xfrm>
          </p:grpSpPr>
          <p:grpSp>
            <p:nvGrpSpPr>
              <p:cNvPr id="53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55" name="Oval 26"/>
                <p:cNvSpPr/>
                <p:nvPr/>
              </p:nvSpPr>
              <p:spPr>
                <a:xfrm>
                  <a:off x="1704978" y="1095375"/>
                  <a:ext cx="1514472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3C6ED"/>
                    </a:gs>
                    <a:gs pos="100000">
                      <a:srgbClr val="004D8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>
                  <a:solidFill>
                    <a:srgbClr val="004D8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6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>
                  <a:gsLst>
                    <a:gs pos="6000">
                      <a:schemeClr val="bg1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4572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2400" dirty="0">
                    <a:solidFill>
                      <a:prstClr val="white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4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defTabSz="457200"/>
                <a:r>
                  <a:rPr lang="en-US" sz="2400" dirty="0" smtClean="0">
                    <a:solidFill>
                      <a:prstClr val="white"/>
                    </a:solidFill>
                    <a:latin typeface="宋体" panose="02010600030101010101" pitchFamily="2" charset="-122"/>
                  </a:rPr>
                  <a:t>4</a:t>
                </a:r>
                <a:endParaRPr lang="en-US" sz="2400" dirty="0">
                  <a:solidFill>
                    <a:prstClr val="white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475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选择登记管理机关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85" y="1340768"/>
            <a:ext cx="7189787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957385" y="5517232"/>
            <a:ext cx="7189787" cy="720080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调整</a:t>
            </a:r>
            <a:r>
              <a:rPr kumimoji="1" lang="en-US" altLang="zh-CN" dirty="0" smtClean="0">
                <a:solidFill>
                  <a:srgbClr val="333399"/>
                </a:solidFill>
                <a:latin typeface="宋体" panose="02010600030101010101" pitchFamily="2" charset="-122"/>
              </a:rPr>
              <a:t>JS</a:t>
            </a: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兼容性问题，支持主流浏览器版本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958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用户信息混乱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3"/>
          <p:cNvSpPr>
            <a:spLocks/>
          </p:cNvSpPr>
          <p:nvPr/>
        </p:nvSpPr>
        <p:spPr bwMode="gray">
          <a:xfrm>
            <a:off x="1009650" y="4483100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91BF63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4"/>
          <p:cNvSpPr>
            <a:spLocks/>
          </p:cNvSpPr>
          <p:nvPr/>
        </p:nvSpPr>
        <p:spPr bwMode="gray">
          <a:xfrm rot="10800000">
            <a:off x="3468688" y="1685925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91BF63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gray">
          <a:xfrm>
            <a:off x="1143000" y="1828800"/>
            <a:ext cx="3200400" cy="3657600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50000">
                <a:schemeClr val="accent1">
                  <a:lumMod val="75000"/>
                </a:schemeClr>
              </a:gs>
              <a:gs pos="100000">
                <a:srgbClr val="475E00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b="1" dirty="0" smtClean="0">
                <a:solidFill>
                  <a:srgbClr val="FFFFFF"/>
                </a:solidFill>
              </a:rPr>
              <a:t>登记管理机关</a:t>
            </a:r>
            <a:endParaRPr lang="en-US" altLang="zh-CN" b="1" dirty="0" smtClean="0">
              <a:solidFill>
                <a:srgbClr val="FFFFFF"/>
              </a:solidFill>
            </a:endParaRPr>
          </a:p>
          <a:p>
            <a:pPr algn="ctr" eaLnBrk="0" hangingPunct="0"/>
            <a:endParaRPr lang="en-US" altLang="zh-CN" b="1" dirty="0">
              <a:solidFill>
                <a:srgbClr val="FFFFFF"/>
              </a:solidFill>
            </a:endParaRPr>
          </a:p>
          <a:p>
            <a:pPr algn="ctr" eaLnBrk="0" hangingPunct="0"/>
            <a:endParaRPr lang="en-US" altLang="zh-CN" b="1" dirty="0">
              <a:solidFill>
                <a:srgbClr val="FFFFFF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</a:rPr>
              <a:t>为多个事业单位办理登记业务时，产生信息混乱</a:t>
            </a:r>
            <a:endParaRPr lang="en-US" altLang="zh-CN" dirty="0">
              <a:solidFill>
                <a:srgbClr val="FFFFFF"/>
              </a:solidFill>
            </a:endParaRPr>
          </a:p>
          <a:p>
            <a:pPr eaLnBrk="0" hangingPunct="0"/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0" name="Freeform 6"/>
          <p:cNvSpPr>
            <a:spLocks/>
          </p:cNvSpPr>
          <p:nvPr/>
        </p:nvSpPr>
        <p:spPr bwMode="gray">
          <a:xfrm>
            <a:off x="4724400" y="4483100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717EF5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gray">
          <a:xfrm rot="10800000">
            <a:off x="7183438" y="1685925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717EF5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gray">
          <a:xfrm>
            <a:off x="4857750" y="1828800"/>
            <a:ext cx="3200400" cy="3657600"/>
          </a:xfrm>
          <a:prstGeom prst="rect">
            <a:avLst/>
          </a:prstGeom>
          <a:gradFill rotWithShape="1">
            <a:gsLst>
              <a:gs pos="0">
                <a:srgbClr val="343A71"/>
              </a:gs>
              <a:gs pos="50000">
                <a:schemeClr val="accent4">
                  <a:lumMod val="40000"/>
                  <a:lumOff val="60000"/>
                </a:schemeClr>
              </a:gs>
              <a:gs pos="100000">
                <a:srgbClr val="343A71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b="1" dirty="0" smtClean="0">
                <a:solidFill>
                  <a:srgbClr val="FFFFFF"/>
                </a:solidFill>
              </a:rPr>
              <a:t>解决办法</a:t>
            </a:r>
            <a:endParaRPr lang="en-US" altLang="zh-CN" b="1" dirty="0" smtClean="0">
              <a:solidFill>
                <a:srgbClr val="FFFFFF"/>
              </a:solidFill>
            </a:endParaRPr>
          </a:p>
          <a:p>
            <a:pPr algn="ctr" eaLnBrk="0" hangingPunct="0"/>
            <a:endParaRPr lang="en-US" altLang="zh-CN" b="1" dirty="0">
              <a:solidFill>
                <a:srgbClr val="FFFFFF"/>
              </a:solidFill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FFFFFF"/>
                </a:solidFill>
              </a:rPr>
              <a:t>办理完成后及时退出用户登录</a:t>
            </a:r>
            <a:endParaRPr lang="en-US" altLang="zh-CN" sz="1600" dirty="0" smtClean="0">
              <a:solidFill>
                <a:srgbClr val="FFFFFF"/>
              </a:solidFill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FFFF"/>
                </a:solidFill>
              </a:rPr>
              <a:t>避免</a:t>
            </a:r>
            <a:r>
              <a:rPr lang="zh-CN" altLang="en-US" sz="1600" dirty="0" smtClean="0">
                <a:solidFill>
                  <a:srgbClr val="FFFFFF"/>
                </a:solidFill>
              </a:rPr>
              <a:t>同时办理多家业务</a:t>
            </a:r>
            <a:endParaRPr lang="en-US" altLang="zh-CN" sz="1600" dirty="0" smtClean="0">
              <a:solidFill>
                <a:srgbClr val="FFFFFF"/>
              </a:solidFill>
            </a:endParaRPr>
          </a:p>
          <a:p>
            <a:pPr marL="285750" indent="-28575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FFFFFF"/>
                </a:solidFill>
              </a:rPr>
              <a:t>尝试使用不同种类浏览器</a:t>
            </a:r>
            <a:endParaRPr lang="en-US" altLang="zh-CN" sz="1600" dirty="0" smtClean="0">
              <a:solidFill>
                <a:srgbClr val="FFFFFF"/>
              </a:solidFill>
            </a:endParaRPr>
          </a:p>
          <a:p>
            <a:pPr eaLnBrk="0" hangingPunct="0"/>
            <a:endParaRPr lang="en-US" altLang="zh-CN" sz="1600" dirty="0" smtClean="0">
              <a:solidFill>
                <a:srgbClr val="FFFFFF"/>
              </a:solidFill>
            </a:endParaRPr>
          </a:p>
          <a:p>
            <a:pPr eaLnBrk="0" hangingPunct="0"/>
            <a:endParaRPr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7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4" name="Oval 12"/>
          <p:cNvSpPr>
            <a:spLocks noChangeArrowheads="1"/>
          </p:cNvSpPr>
          <p:nvPr/>
        </p:nvSpPr>
        <p:spPr bwMode="gray">
          <a:xfrm>
            <a:off x="2915816" y="4005064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35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37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38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0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1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2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3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4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39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45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46" name="组合 135"/>
          <p:cNvGrpSpPr>
            <a:grpSpLocks/>
          </p:cNvGrpSpPr>
          <p:nvPr/>
        </p:nvGrpSpPr>
        <p:grpSpPr bwMode="auto">
          <a:xfrm>
            <a:off x="2969568" y="2453606"/>
            <a:ext cx="469900" cy="473075"/>
            <a:chOff x="2900737" y="1484782"/>
            <a:chExt cx="533400" cy="522979"/>
          </a:xfrm>
        </p:grpSpPr>
        <p:grpSp>
          <p:nvGrpSpPr>
            <p:cNvPr id="4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4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54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55" name="组合 144"/>
          <p:cNvGrpSpPr>
            <a:grpSpLocks/>
          </p:cNvGrpSpPr>
          <p:nvPr/>
        </p:nvGrpSpPr>
        <p:grpSpPr bwMode="auto">
          <a:xfrm>
            <a:off x="2969568" y="3028281"/>
            <a:ext cx="469900" cy="471487"/>
            <a:chOff x="2900737" y="1484782"/>
            <a:chExt cx="533400" cy="522979"/>
          </a:xfrm>
        </p:grpSpPr>
        <p:grpSp>
          <p:nvGrpSpPr>
            <p:cNvPr id="5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5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63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64" name="Text Box 70"/>
          <p:cNvSpPr txBox="1">
            <a:spLocks noChangeArrowheads="1"/>
          </p:cNvSpPr>
          <p:nvPr/>
        </p:nvSpPr>
        <p:spPr bwMode="gray">
          <a:xfrm>
            <a:off x="3036466" y="4084439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5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5" name="Text Box 63"/>
          <p:cNvSpPr txBox="1">
            <a:spLocks noChangeArrowheads="1"/>
          </p:cNvSpPr>
          <p:nvPr/>
        </p:nvSpPr>
        <p:spPr bwMode="gray">
          <a:xfrm>
            <a:off x="3676006" y="357279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grpSp>
        <p:nvGrpSpPr>
          <p:cNvPr id="66" name="组合 162"/>
          <p:cNvGrpSpPr>
            <a:grpSpLocks/>
          </p:cNvGrpSpPr>
          <p:nvPr/>
        </p:nvGrpSpPr>
        <p:grpSpPr bwMode="auto">
          <a:xfrm>
            <a:off x="2969568" y="3526175"/>
            <a:ext cx="469900" cy="473075"/>
            <a:chOff x="2900737" y="1484782"/>
            <a:chExt cx="533400" cy="522979"/>
          </a:xfrm>
        </p:grpSpPr>
        <p:grpSp>
          <p:nvGrpSpPr>
            <p:cNvPr id="67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9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0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1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2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8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8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85" name="组合 171"/>
          <p:cNvGrpSpPr>
            <a:grpSpLocks/>
          </p:cNvGrpSpPr>
          <p:nvPr/>
        </p:nvGrpSpPr>
        <p:grpSpPr bwMode="auto">
          <a:xfrm>
            <a:off x="2969568" y="4652293"/>
            <a:ext cx="469900" cy="473075"/>
            <a:chOff x="2900737" y="1484782"/>
            <a:chExt cx="533400" cy="522979"/>
          </a:xfrm>
        </p:grpSpPr>
        <p:grpSp>
          <p:nvGrpSpPr>
            <p:cNvPr id="8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98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99" name="组合 180"/>
          <p:cNvGrpSpPr>
            <a:grpSpLocks/>
          </p:cNvGrpSpPr>
          <p:nvPr/>
        </p:nvGrpSpPr>
        <p:grpSpPr bwMode="auto">
          <a:xfrm>
            <a:off x="2969568" y="5196806"/>
            <a:ext cx="469900" cy="473075"/>
            <a:chOff x="2900737" y="1484782"/>
            <a:chExt cx="533400" cy="522979"/>
          </a:xfrm>
        </p:grpSpPr>
        <p:grpSp>
          <p:nvGrpSpPr>
            <p:cNvPr id="100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2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1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11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89"/>
          <p:cNvGrpSpPr>
            <a:grpSpLocks/>
          </p:cNvGrpSpPr>
          <p:nvPr/>
        </p:nvGrpSpPr>
        <p:grpSpPr bwMode="auto">
          <a:xfrm>
            <a:off x="2969568" y="5733381"/>
            <a:ext cx="469900" cy="471487"/>
            <a:chOff x="2900737" y="1484782"/>
            <a:chExt cx="533400" cy="522979"/>
          </a:xfrm>
        </p:grpSpPr>
        <p:grpSp>
          <p:nvGrpSpPr>
            <p:cNvPr id="11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12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926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本章概述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40" name="直线 4"/>
          <p:cNvSpPr>
            <a:spLocks noChangeShapeType="1"/>
          </p:cNvSpPr>
          <p:nvPr/>
        </p:nvSpPr>
        <p:spPr bwMode="auto">
          <a:xfrm>
            <a:off x="3147221" y="3789040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自选图形 16"/>
          <p:cNvSpPr>
            <a:spLocks noChangeArrowheads="1"/>
          </p:cNvSpPr>
          <p:nvPr/>
        </p:nvSpPr>
        <p:spPr bwMode="gray">
          <a:xfrm>
            <a:off x="3675113" y="1916832"/>
            <a:ext cx="4209255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矩形 17"/>
          <p:cNvSpPr>
            <a:spLocks noChangeArrowheads="1"/>
          </p:cNvSpPr>
          <p:nvPr/>
        </p:nvSpPr>
        <p:spPr bwMode="auto">
          <a:xfrm>
            <a:off x="3923927" y="1966044"/>
            <a:ext cx="2723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cs typeface="Arial" charset="0"/>
              </a:rPr>
              <a:t>国家局公告</a:t>
            </a:r>
            <a:r>
              <a:rPr lang="zh-CN" altLang="en-US" dirty="0" smtClean="0">
                <a:solidFill>
                  <a:srgbClr val="000000"/>
                </a:solidFill>
                <a:cs typeface="Arial" charset="0"/>
              </a:rPr>
              <a:t>自动公示功能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56" name="椭圆 20"/>
          <p:cNvSpPr>
            <a:spLocks noChangeArrowheads="1"/>
          </p:cNvSpPr>
          <p:nvPr/>
        </p:nvSpPr>
        <p:spPr bwMode="gray">
          <a:xfrm>
            <a:off x="3610025" y="2047007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自选图形 24"/>
          <p:cNvSpPr>
            <a:spLocks noChangeArrowheads="1"/>
          </p:cNvSpPr>
          <p:nvPr/>
        </p:nvSpPr>
        <p:spPr bwMode="gray">
          <a:xfrm>
            <a:off x="3678288" y="3502595"/>
            <a:ext cx="4206080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矩形 25"/>
          <p:cNvSpPr>
            <a:spLocks noChangeArrowheads="1"/>
          </p:cNvSpPr>
          <p:nvPr/>
        </p:nvSpPr>
        <p:spPr bwMode="auto">
          <a:xfrm>
            <a:off x="3923927" y="3548633"/>
            <a:ext cx="15696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  <a:cs typeface="Arial" charset="0"/>
              </a:rPr>
              <a:t>年度报告公示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62" name="椭圆 26"/>
          <p:cNvSpPr>
            <a:spLocks noChangeArrowheads="1"/>
          </p:cNvSpPr>
          <p:nvPr/>
        </p:nvSpPr>
        <p:spPr bwMode="gray">
          <a:xfrm>
            <a:off x="3610025" y="3620070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3" name="组合 27"/>
          <p:cNvGrpSpPr>
            <a:grpSpLocks/>
          </p:cNvGrpSpPr>
          <p:nvPr/>
        </p:nvGrpSpPr>
        <p:grpSpPr bwMode="auto">
          <a:xfrm>
            <a:off x="758527" y="2564904"/>
            <a:ext cx="2373313" cy="2371725"/>
            <a:chOff x="192" y="1631"/>
            <a:chExt cx="1684" cy="1683"/>
          </a:xfrm>
        </p:grpSpPr>
        <p:sp>
          <p:nvSpPr>
            <p:cNvPr id="64" name="椭圆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5" name="椭圆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6" name="椭圆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7" name="椭圆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8" name="椭圆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69" name="椭圆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0" name="椭圆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" name="椭圆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2" name="文本框 36"/>
            <p:cNvSpPr txBox="1">
              <a:spLocks noChangeArrowheads="1"/>
            </p:cNvSpPr>
            <p:nvPr/>
          </p:nvSpPr>
          <p:spPr bwMode="gray">
            <a:xfrm>
              <a:off x="383" y="2160"/>
              <a:ext cx="1297" cy="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本  章</a:t>
              </a:r>
              <a:endParaRPr lang="en-US" altLang="zh-CN" sz="2500" b="1" i="1" dirty="0" smtClean="0">
                <a:solidFill>
                  <a:srgbClr val="000000"/>
                </a:solidFill>
                <a:cs typeface="Arial" charset="0"/>
              </a:endParaRPr>
            </a:p>
            <a:p>
              <a:pPr algn="ctr"/>
              <a:r>
                <a:rPr lang="zh-CN" altLang="en-US" sz="2500" b="1" i="1" dirty="0" smtClean="0">
                  <a:solidFill>
                    <a:srgbClr val="000000"/>
                  </a:solidFill>
                  <a:cs typeface="Arial" charset="0"/>
                </a:rPr>
                <a:t>概  述</a:t>
              </a:r>
              <a:endParaRPr lang="en-US" altLang="zh-CN" sz="2500" b="1" i="1" dirty="0">
                <a:solidFill>
                  <a:srgbClr val="000000"/>
                </a:solidFill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75" name="自选图形 24"/>
          <p:cNvSpPr>
            <a:spLocks noChangeArrowheads="1"/>
          </p:cNvSpPr>
          <p:nvPr/>
        </p:nvSpPr>
        <p:spPr bwMode="gray">
          <a:xfrm>
            <a:off x="3632151" y="5086771"/>
            <a:ext cx="4252217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矩形 25"/>
          <p:cNvSpPr>
            <a:spLocks noChangeArrowheads="1"/>
          </p:cNvSpPr>
          <p:nvPr/>
        </p:nvSpPr>
        <p:spPr bwMode="auto">
          <a:xfrm>
            <a:off x="3877790" y="5132809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  <a:cs typeface="Arial" charset="0"/>
              </a:rPr>
              <a:t>动态信息大屏展示</a:t>
            </a:r>
            <a:endParaRPr lang="en-US" altLang="zh-CN" dirty="0">
              <a:solidFill>
                <a:srgbClr val="000000"/>
              </a:solidFill>
              <a:ea typeface="宋体" pitchFamily="2" charset="-122"/>
              <a:cs typeface="Arial" charset="0"/>
            </a:endParaRPr>
          </a:p>
        </p:txBody>
      </p:sp>
      <p:sp>
        <p:nvSpPr>
          <p:cNvPr id="77" name="椭圆 26"/>
          <p:cNvSpPr>
            <a:spLocks noChangeArrowheads="1"/>
          </p:cNvSpPr>
          <p:nvPr/>
        </p:nvSpPr>
        <p:spPr bwMode="gray">
          <a:xfrm>
            <a:off x="3563888" y="520424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3" name="组合 6"/>
          <p:cNvGrpSpPr>
            <a:grpSpLocks/>
          </p:cNvGrpSpPr>
          <p:nvPr/>
        </p:nvGrpSpPr>
        <p:grpSpPr bwMode="auto">
          <a:xfrm>
            <a:off x="2555776" y="2168054"/>
            <a:ext cx="1113683" cy="870818"/>
            <a:chOff x="1492" y="1538"/>
            <a:chExt cx="624" cy="240"/>
          </a:xfrm>
        </p:grpSpPr>
        <p:sp>
          <p:nvSpPr>
            <p:cNvPr id="74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0" name="组合 9"/>
          <p:cNvGrpSpPr>
            <a:grpSpLocks/>
          </p:cNvGrpSpPr>
          <p:nvPr/>
        </p:nvGrpSpPr>
        <p:grpSpPr bwMode="auto">
          <a:xfrm>
            <a:off x="2555777" y="4506535"/>
            <a:ext cx="1078936" cy="811497"/>
            <a:chOff x="1444" y="3218"/>
            <a:chExt cx="672" cy="192"/>
          </a:xfrm>
        </p:grpSpPr>
        <p:sp>
          <p:nvSpPr>
            <p:cNvPr id="101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824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公告自动公示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40362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971600" y="4695616"/>
            <a:ext cx="7272808" cy="1757720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>
                <a:solidFill>
                  <a:srgbClr val="333399"/>
                </a:solidFill>
                <a:latin typeface="宋体" panose="02010600030101010101" pitchFamily="2" charset="-122"/>
              </a:rPr>
              <a:t>变更公告：每周五下午五点系统自动制作发布公告（一周内的变更统一公告一次）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 smtClean="0">
                <a:solidFill>
                  <a:srgbClr val="333399"/>
                </a:solidFill>
                <a:latin typeface="宋体" panose="02010600030101010101" pitchFamily="2" charset="-122"/>
              </a:rPr>
              <a:t>注销</a:t>
            </a:r>
            <a:r>
              <a:rPr kumimoji="1" lang="zh-CN" altLang="en-US" sz="1400" dirty="0">
                <a:solidFill>
                  <a:srgbClr val="333399"/>
                </a:solidFill>
                <a:latin typeface="宋体" panose="02010600030101010101" pitchFamily="2" charset="-122"/>
              </a:rPr>
              <a:t>公告：复核通过后待公告状态，每天下午五点系统自动制作发布公告（一天内的注销登记统一公告一次）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400" dirty="0" smtClean="0">
                <a:solidFill>
                  <a:srgbClr val="333399"/>
                </a:solidFill>
                <a:latin typeface="宋体" panose="02010600030101010101" pitchFamily="2" charset="-122"/>
              </a:rPr>
              <a:t>其他</a:t>
            </a:r>
            <a:r>
              <a:rPr kumimoji="1" lang="zh-CN" altLang="en-US" sz="1400" dirty="0">
                <a:solidFill>
                  <a:srgbClr val="333399"/>
                </a:solidFill>
                <a:latin typeface="宋体" panose="02010600030101010101" pitchFamily="2" charset="-122"/>
              </a:rPr>
              <a:t>公告（除</a:t>
            </a:r>
            <a:r>
              <a:rPr kumimoji="1" lang="en-US" altLang="zh-CN" sz="1400" dirty="0">
                <a:solidFill>
                  <a:srgbClr val="333399"/>
                </a:solidFill>
                <a:latin typeface="宋体" panose="02010600030101010101" pitchFamily="2" charset="-122"/>
              </a:rPr>
              <a:t>1</a:t>
            </a:r>
            <a:r>
              <a:rPr kumimoji="1" lang="zh-CN" altLang="en-US" sz="1400" dirty="0">
                <a:solidFill>
                  <a:srgbClr val="333399"/>
                </a:solidFill>
                <a:latin typeface="宋体" panose="02010600030101010101" pitchFamily="2" charset="-122"/>
              </a:rPr>
              <a:t>、</a:t>
            </a:r>
            <a:r>
              <a:rPr kumimoji="1" lang="en-US" altLang="zh-CN" sz="1400" dirty="0">
                <a:solidFill>
                  <a:srgbClr val="333399"/>
                </a:solidFill>
                <a:latin typeface="宋体" panose="02010600030101010101" pitchFamily="2" charset="-122"/>
              </a:rPr>
              <a:t>2</a:t>
            </a:r>
            <a:r>
              <a:rPr kumimoji="1" lang="zh-CN" altLang="en-US" sz="1400" dirty="0">
                <a:solidFill>
                  <a:srgbClr val="333399"/>
                </a:solidFill>
                <a:latin typeface="宋体" panose="02010600030101010101" pitchFamily="2" charset="-122"/>
              </a:rPr>
              <a:t>外）：均为打印完成并从打印中删除后</a:t>
            </a:r>
            <a:r>
              <a:rPr kumimoji="1" lang="zh-CN" altLang="en-US" sz="1400" dirty="0" smtClean="0">
                <a:solidFill>
                  <a:srgbClr val="333399"/>
                </a:solidFill>
                <a:latin typeface="宋体" panose="02010600030101010101" pitchFamily="2" charset="-122"/>
              </a:rPr>
              <a:t>，每天下午五点</a:t>
            </a:r>
            <a:r>
              <a:rPr kumimoji="1" lang="zh-CN" altLang="en-US" sz="1400" dirty="0">
                <a:solidFill>
                  <a:srgbClr val="333399"/>
                </a:solidFill>
                <a:latin typeface="宋体" panose="02010600030101010101" pitchFamily="2" charset="-122"/>
              </a:rPr>
              <a:t>系统自动制作发布公告（一天内的同类登记制作发布一次</a:t>
            </a:r>
            <a:r>
              <a:rPr kumimoji="1" lang="zh-CN" altLang="en-US" sz="1400" dirty="0" smtClean="0">
                <a:solidFill>
                  <a:srgbClr val="333399"/>
                </a:solidFill>
                <a:latin typeface="宋体" panose="02010600030101010101" pitchFamily="2" charset="-122"/>
              </a:rPr>
              <a:t>）</a:t>
            </a:r>
            <a:endParaRPr kumimoji="1" lang="zh-CN" altLang="en-US" sz="1400" dirty="0">
              <a:solidFill>
                <a:srgbClr val="333399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96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年度报告公示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5734149" cy="451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957385" y="5724867"/>
            <a:ext cx="7189787" cy="720080"/>
          </a:xfrm>
          <a:prstGeom prst="roundRect">
            <a:avLst>
              <a:gd name="adj" fmla="val 6204"/>
            </a:avLst>
          </a:prstGeom>
          <a:gradFill rotWithShape="1">
            <a:gsLst>
              <a:gs pos="0">
                <a:srgbClr val="E3F1FF"/>
              </a:gs>
              <a:gs pos="100000">
                <a:srgbClr val="6DB6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1" lang="zh-CN" altLang="en-US" dirty="0" smtClean="0">
                <a:solidFill>
                  <a:srgbClr val="333399"/>
                </a:solidFill>
                <a:latin typeface="宋体" panose="02010600030101010101" pitchFamily="2" charset="-122"/>
              </a:rPr>
              <a:t>如果出现不能访问的情况，请联系</a:t>
            </a:r>
            <a:r>
              <a:rPr kumimoji="1" lang="en-US" altLang="zh-CN" dirty="0" smtClean="0">
                <a:solidFill>
                  <a:srgbClr val="333399"/>
                </a:solidFill>
                <a:latin typeface="宋体" panose="02010600030101010101" pitchFamily="2" charset="-122"/>
              </a:rPr>
              <a:t>010-69001555</a:t>
            </a:r>
            <a:endParaRPr kumimoji="1" lang="ko-KR" altLang="zh-CN" dirty="0" smtClean="0">
              <a:solidFill>
                <a:srgbClr val="333399"/>
              </a:solidFill>
              <a:latin typeface="宋体" panose="02010600030101010101" pitchFamily="2" charset="-122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782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失信检查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31" y="1342603"/>
            <a:ext cx="8201025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55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事业单位数量统计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17454"/>
            <a:ext cx="7416824" cy="52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66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党群机关数量统计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59"/>
            <a:ext cx="7056784" cy="520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234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www.conac.cn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党群机关数量统计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47875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28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gray">
          <a:xfrm>
            <a:off x="2908583" y="4571305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40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42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43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5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6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7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8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9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44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50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51" name="组合 135"/>
          <p:cNvGrpSpPr>
            <a:grpSpLocks/>
          </p:cNvGrpSpPr>
          <p:nvPr/>
        </p:nvGrpSpPr>
        <p:grpSpPr bwMode="auto">
          <a:xfrm>
            <a:off x="2969568" y="2453606"/>
            <a:ext cx="469900" cy="473075"/>
            <a:chOff x="2900737" y="1484782"/>
            <a:chExt cx="533400" cy="522979"/>
          </a:xfrm>
        </p:grpSpPr>
        <p:grpSp>
          <p:nvGrpSpPr>
            <p:cNvPr id="5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5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8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59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60" name="组合 144"/>
          <p:cNvGrpSpPr>
            <a:grpSpLocks/>
          </p:cNvGrpSpPr>
          <p:nvPr/>
        </p:nvGrpSpPr>
        <p:grpSpPr bwMode="auto">
          <a:xfrm>
            <a:off x="2969568" y="3028281"/>
            <a:ext cx="469900" cy="471487"/>
            <a:chOff x="2900737" y="1484782"/>
            <a:chExt cx="533400" cy="522979"/>
          </a:xfrm>
        </p:grpSpPr>
        <p:grpSp>
          <p:nvGrpSpPr>
            <p:cNvPr id="61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3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4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5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6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7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2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68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69" name="Text Box 70"/>
          <p:cNvSpPr txBox="1">
            <a:spLocks noChangeArrowheads="1"/>
          </p:cNvSpPr>
          <p:nvPr/>
        </p:nvSpPr>
        <p:spPr bwMode="gray">
          <a:xfrm>
            <a:off x="3029233" y="4650680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6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0" name="Text Box 63"/>
          <p:cNvSpPr txBox="1">
            <a:spLocks noChangeArrowheads="1"/>
          </p:cNvSpPr>
          <p:nvPr/>
        </p:nvSpPr>
        <p:spPr bwMode="gray">
          <a:xfrm>
            <a:off x="3676006" y="357279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grpSp>
        <p:nvGrpSpPr>
          <p:cNvPr id="71" name="组合 162"/>
          <p:cNvGrpSpPr>
            <a:grpSpLocks/>
          </p:cNvGrpSpPr>
          <p:nvPr/>
        </p:nvGrpSpPr>
        <p:grpSpPr bwMode="auto">
          <a:xfrm>
            <a:off x="2969568" y="4107781"/>
            <a:ext cx="469900" cy="473075"/>
            <a:chOff x="2900737" y="1484782"/>
            <a:chExt cx="533400" cy="522979"/>
          </a:xfrm>
        </p:grpSpPr>
        <p:grpSp>
          <p:nvGrpSpPr>
            <p:cNvPr id="7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7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8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85" name="组合 171"/>
          <p:cNvGrpSpPr>
            <a:grpSpLocks/>
          </p:cNvGrpSpPr>
          <p:nvPr/>
        </p:nvGrpSpPr>
        <p:grpSpPr bwMode="auto">
          <a:xfrm>
            <a:off x="2969568" y="3531989"/>
            <a:ext cx="469900" cy="473075"/>
            <a:chOff x="2900737" y="1484782"/>
            <a:chExt cx="533400" cy="522979"/>
          </a:xfrm>
        </p:grpSpPr>
        <p:grpSp>
          <p:nvGrpSpPr>
            <p:cNvPr id="8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98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99" name="组合 180"/>
          <p:cNvGrpSpPr>
            <a:grpSpLocks/>
          </p:cNvGrpSpPr>
          <p:nvPr/>
        </p:nvGrpSpPr>
        <p:grpSpPr bwMode="auto">
          <a:xfrm>
            <a:off x="2969568" y="5196806"/>
            <a:ext cx="469900" cy="473075"/>
            <a:chOff x="2900737" y="1484782"/>
            <a:chExt cx="533400" cy="522979"/>
          </a:xfrm>
        </p:grpSpPr>
        <p:grpSp>
          <p:nvGrpSpPr>
            <p:cNvPr id="100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2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1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11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89"/>
          <p:cNvGrpSpPr>
            <a:grpSpLocks/>
          </p:cNvGrpSpPr>
          <p:nvPr/>
        </p:nvGrpSpPr>
        <p:grpSpPr bwMode="auto">
          <a:xfrm>
            <a:off x="2969568" y="5733381"/>
            <a:ext cx="469900" cy="471487"/>
            <a:chOff x="2900737" y="1484782"/>
            <a:chExt cx="533400" cy="522979"/>
          </a:xfrm>
        </p:grpSpPr>
        <p:grpSp>
          <p:nvGrpSpPr>
            <p:cNvPr id="11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12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63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接口数据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gray">
          <a:xfrm rot="5400000">
            <a:off x="-2196751" y="1792287"/>
            <a:ext cx="4430712" cy="4430713"/>
          </a:xfrm>
          <a:custGeom>
            <a:avLst/>
            <a:gdLst>
              <a:gd name="G0" fmla="+- 10527 0 0"/>
              <a:gd name="G1" fmla="+- 11670910 0 0"/>
              <a:gd name="G2" fmla="+- 0 0 11670910"/>
              <a:gd name="T0" fmla="*/ 0 256 1"/>
              <a:gd name="T1" fmla="*/ 180 256 1"/>
              <a:gd name="G3" fmla="+- 11670910 T0 T1"/>
              <a:gd name="T2" fmla="*/ 0 256 1"/>
              <a:gd name="T3" fmla="*/ 90 256 1"/>
              <a:gd name="G4" fmla="+- 11670910 T2 T3"/>
              <a:gd name="G5" fmla="*/ G4 2 1"/>
              <a:gd name="T4" fmla="*/ 90 256 1"/>
              <a:gd name="T5" fmla="*/ 0 256 1"/>
              <a:gd name="G6" fmla="+- 11670910 T4 T5"/>
              <a:gd name="G7" fmla="*/ G6 2 1"/>
              <a:gd name="G8" fmla="abs 1167091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527"/>
              <a:gd name="G18" fmla="*/ 10527 1 2"/>
              <a:gd name="G19" fmla="+- G18 5400 0"/>
              <a:gd name="G20" fmla="cos G19 11670910"/>
              <a:gd name="G21" fmla="sin G19 11670910"/>
              <a:gd name="G22" fmla="+- G20 10800 0"/>
              <a:gd name="G23" fmla="+- G21 10800 0"/>
              <a:gd name="G24" fmla="+- 10800 0 G20"/>
              <a:gd name="G25" fmla="+- 10527 10800 0"/>
              <a:gd name="G26" fmla="?: G9 G17 G25"/>
              <a:gd name="G27" fmla="?: G9 0 21600"/>
              <a:gd name="G28" fmla="cos 10800 11670910"/>
              <a:gd name="G29" fmla="sin 10800 11670910"/>
              <a:gd name="G30" fmla="sin 10527 11670910"/>
              <a:gd name="G31" fmla="+- G28 10800 0"/>
              <a:gd name="G32" fmla="+- G29 10800 0"/>
              <a:gd name="G33" fmla="+- G30 10800 0"/>
              <a:gd name="G34" fmla="?: G4 0 G31"/>
              <a:gd name="G35" fmla="?: 11670910 G34 0"/>
              <a:gd name="G36" fmla="?: G6 G35 G31"/>
              <a:gd name="G37" fmla="+- 21600 0 G36"/>
              <a:gd name="G38" fmla="?: G4 0 G33"/>
              <a:gd name="G39" fmla="?: 1167091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41 w 21600"/>
              <a:gd name="T15" fmla="*/ 11156 h 21600"/>
              <a:gd name="T16" fmla="*/ 10800 w 21600"/>
              <a:gd name="T17" fmla="*/ 273 h 21600"/>
              <a:gd name="T18" fmla="*/ 21459 w 21600"/>
              <a:gd name="T19" fmla="*/ 1115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78" y="11151"/>
                </a:moveTo>
                <a:cubicBezTo>
                  <a:pt x="274" y="11034"/>
                  <a:pt x="273" y="10917"/>
                  <a:pt x="273" y="10800"/>
                </a:cubicBezTo>
                <a:cubicBezTo>
                  <a:pt x="273" y="4986"/>
                  <a:pt x="4986" y="273"/>
                  <a:pt x="10800" y="273"/>
                </a:cubicBezTo>
                <a:cubicBezTo>
                  <a:pt x="16613" y="273"/>
                  <a:pt x="21327" y="4986"/>
                  <a:pt x="21327" y="10800"/>
                </a:cubicBezTo>
                <a:cubicBezTo>
                  <a:pt x="21327" y="10917"/>
                  <a:pt x="21325" y="11034"/>
                  <a:pt x="21321" y="11151"/>
                </a:cubicBezTo>
                <a:lnTo>
                  <a:pt x="21593" y="11161"/>
                </a:lnTo>
                <a:cubicBezTo>
                  <a:pt x="21597" y="11040"/>
                  <a:pt x="21600" y="109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920"/>
                  <a:pt x="2" y="11040"/>
                  <a:pt x="6" y="11161"/>
                </a:cubicBezTo>
                <a:close/>
              </a:path>
            </a:pathLst>
          </a:custGeom>
          <a:gradFill rotWithShape="0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gray">
          <a:xfrm rot="5400000">
            <a:off x="-1937196" y="2120107"/>
            <a:ext cx="3768725" cy="3767138"/>
          </a:xfrm>
          <a:custGeom>
            <a:avLst/>
            <a:gdLst>
              <a:gd name="T0" fmla="*/ 328779873 w 21600"/>
              <a:gd name="T1" fmla="*/ 0 h 21600"/>
              <a:gd name="T2" fmla="*/ 153065184 w 21600"/>
              <a:gd name="T3" fmla="*/ 330388783 h 21600"/>
              <a:gd name="T4" fmla="*/ 328779873 w 21600"/>
              <a:gd name="T5" fmla="*/ 305872746 h 21600"/>
              <a:gd name="T6" fmla="*/ 504494432 w 21600"/>
              <a:gd name="T7" fmla="*/ 33038878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8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056" y="10807"/>
                </a:moveTo>
                <a:cubicBezTo>
                  <a:pt x="10056" y="10805"/>
                  <a:pt x="10056" y="10802"/>
                  <a:pt x="10056" y="10800"/>
                </a:cubicBezTo>
                <a:cubicBezTo>
                  <a:pt x="10056" y="10389"/>
                  <a:pt x="10389" y="10056"/>
                  <a:pt x="10800" y="10056"/>
                </a:cubicBezTo>
                <a:cubicBezTo>
                  <a:pt x="11210" y="10056"/>
                  <a:pt x="11544" y="10389"/>
                  <a:pt x="11544" y="10800"/>
                </a:cubicBezTo>
                <a:cubicBezTo>
                  <a:pt x="11544" y="10802"/>
                  <a:pt x="11543" y="10805"/>
                  <a:pt x="11543" y="10807"/>
                </a:cubicBezTo>
                <a:lnTo>
                  <a:pt x="21599" y="10916"/>
                </a:lnTo>
                <a:cubicBezTo>
                  <a:pt x="21599" y="10877"/>
                  <a:pt x="21600" y="1083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38"/>
                  <a:pt x="0" y="10877"/>
                  <a:pt x="0" y="10916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" name="Group 54"/>
          <p:cNvGrpSpPr>
            <a:grpSpLocks/>
          </p:cNvGrpSpPr>
          <p:nvPr/>
        </p:nvGrpSpPr>
        <p:grpSpPr bwMode="auto">
          <a:xfrm>
            <a:off x="1254473" y="1928813"/>
            <a:ext cx="5835650" cy="538162"/>
            <a:chOff x="830" y="1215"/>
            <a:chExt cx="3676" cy="339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>
              <a:off x="1013" y="1215"/>
              <a:ext cx="3493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tint val="72549"/>
                    <a:invGamma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4" name="Group 7"/>
            <p:cNvGrpSpPr>
              <a:grpSpLocks/>
            </p:cNvGrpSpPr>
            <p:nvPr/>
          </p:nvGrpSpPr>
          <p:grpSpPr bwMode="auto">
            <a:xfrm>
              <a:off x="830" y="1238"/>
              <a:ext cx="316" cy="316"/>
              <a:chOff x="980" y="1412"/>
              <a:chExt cx="316" cy="316"/>
            </a:xfrm>
          </p:grpSpPr>
          <p:sp>
            <p:nvSpPr>
              <p:cNvPr id="37" name="Oval 8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hlink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Oval 9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5" name="Text Box 10"/>
            <p:cNvSpPr txBox="1">
              <a:spLocks noChangeArrowheads="1"/>
            </p:cNvSpPr>
            <p:nvPr/>
          </p:nvSpPr>
          <p:spPr bwMode="gray">
            <a:xfrm>
              <a:off x="885" y="1287"/>
              <a:ext cx="19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blackWhite">
            <a:xfrm>
              <a:off x="1146" y="1269"/>
              <a:ext cx="128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tx2"/>
                  </a:solidFill>
                </a:rPr>
                <a:t>本级事业单位信息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9" name="Group 53"/>
          <p:cNvGrpSpPr>
            <a:grpSpLocks/>
          </p:cNvGrpSpPr>
          <p:nvPr/>
        </p:nvGrpSpPr>
        <p:grpSpPr bwMode="auto">
          <a:xfrm>
            <a:off x="1765648" y="2630488"/>
            <a:ext cx="5791200" cy="539750"/>
            <a:chOff x="1152" y="1657"/>
            <a:chExt cx="3648" cy="340"/>
          </a:xfrm>
        </p:grpSpPr>
        <p:sp>
          <p:nvSpPr>
            <p:cNvPr id="40" name="AutoShape 13"/>
            <p:cNvSpPr>
              <a:spLocks noChangeArrowheads="1"/>
            </p:cNvSpPr>
            <p:nvPr/>
          </p:nvSpPr>
          <p:spPr bwMode="gray">
            <a:xfrm>
              <a:off x="1369" y="1657"/>
              <a:ext cx="3431" cy="333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tint val="96863"/>
                    <a:invGamma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Text Box 14"/>
            <p:cNvSpPr txBox="1">
              <a:spLocks noChangeArrowheads="1"/>
            </p:cNvSpPr>
            <p:nvPr/>
          </p:nvSpPr>
          <p:spPr bwMode="blackWhite">
            <a:xfrm>
              <a:off x="1488" y="1711"/>
              <a:ext cx="289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tx2"/>
                  </a:solidFill>
                </a:rPr>
                <a:t>本级事业单位设立、变更和注销等业务信息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grpSp>
          <p:nvGrpSpPr>
            <p:cNvPr id="42" name="Group 15"/>
            <p:cNvGrpSpPr>
              <a:grpSpLocks/>
            </p:cNvGrpSpPr>
            <p:nvPr/>
          </p:nvGrpSpPr>
          <p:grpSpPr bwMode="auto">
            <a:xfrm>
              <a:off x="1152" y="1681"/>
              <a:ext cx="316" cy="316"/>
              <a:chOff x="980" y="1412"/>
              <a:chExt cx="316" cy="316"/>
            </a:xfrm>
          </p:grpSpPr>
          <p:sp>
            <p:nvSpPr>
              <p:cNvPr id="44" name="Oval 16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folHlink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Oval 17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3" name="Text Box 18"/>
            <p:cNvSpPr txBox="1">
              <a:spLocks noChangeArrowheads="1"/>
            </p:cNvSpPr>
            <p:nvPr/>
          </p:nvSpPr>
          <p:spPr bwMode="gray">
            <a:xfrm>
              <a:off x="1209" y="1729"/>
              <a:ext cx="19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2</a:t>
              </a:r>
            </a:p>
          </p:txBody>
        </p:sp>
      </p:grpSp>
      <p:grpSp>
        <p:nvGrpSpPr>
          <p:cNvPr id="47" name="Group 52"/>
          <p:cNvGrpSpPr>
            <a:grpSpLocks/>
          </p:cNvGrpSpPr>
          <p:nvPr/>
        </p:nvGrpSpPr>
        <p:grpSpPr bwMode="auto">
          <a:xfrm>
            <a:off x="1983136" y="3341688"/>
            <a:ext cx="5878512" cy="538162"/>
            <a:chOff x="1289" y="2105"/>
            <a:chExt cx="3703" cy="339"/>
          </a:xfrm>
        </p:grpSpPr>
        <p:sp>
          <p:nvSpPr>
            <p:cNvPr id="48" name="AutoShape 20"/>
            <p:cNvSpPr>
              <a:spLocks noChangeArrowheads="1"/>
            </p:cNvSpPr>
            <p:nvPr/>
          </p:nvSpPr>
          <p:spPr bwMode="gray">
            <a:xfrm>
              <a:off x="1472" y="2105"/>
              <a:ext cx="3520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9" name="Group 21"/>
            <p:cNvGrpSpPr>
              <a:grpSpLocks/>
            </p:cNvGrpSpPr>
            <p:nvPr/>
          </p:nvGrpSpPr>
          <p:grpSpPr bwMode="auto">
            <a:xfrm>
              <a:off x="1289" y="2128"/>
              <a:ext cx="316" cy="316"/>
              <a:chOff x="980" y="1412"/>
              <a:chExt cx="316" cy="316"/>
            </a:xfrm>
          </p:grpSpPr>
          <p:sp>
            <p:nvSpPr>
              <p:cNvPr id="52" name="Oval 22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hlink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Oval 23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0" name="Text Box 24"/>
            <p:cNvSpPr txBox="1">
              <a:spLocks noChangeArrowheads="1"/>
            </p:cNvSpPr>
            <p:nvPr/>
          </p:nvSpPr>
          <p:spPr bwMode="gray">
            <a:xfrm>
              <a:off x="1344" y="2177"/>
              <a:ext cx="19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51" name="Text Box 25"/>
            <p:cNvSpPr txBox="1">
              <a:spLocks noChangeArrowheads="1"/>
            </p:cNvSpPr>
            <p:nvPr/>
          </p:nvSpPr>
          <p:spPr bwMode="blackWhite">
            <a:xfrm>
              <a:off x="1605" y="2159"/>
              <a:ext cx="202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tx2"/>
                  </a:solidFill>
                </a:rPr>
                <a:t>本级事业单位年度报告书信息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4" name="Group 51"/>
          <p:cNvGrpSpPr>
            <a:grpSpLocks/>
          </p:cNvGrpSpPr>
          <p:nvPr/>
        </p:nvGrpSpPr>
        <p:grpSpPr bwMode="auto">
          <a:xfrm>
            <a:off x="1937098" y="4052888"/>
            <a:ext cx="5791200" cy="539750"/>
            <a:chOff x="1260" y="2553"/>
            <a:chExt cx="3648" cy="340"/>
          </a:xfrm>
        </p:grpSpPr>
        <p:sp>
          <p:nvSpPr>
            <p:cNvPr id="55" name="AutoShape 27"/>
            <p:cNvSpPr>
              <a:spLocks noChangeArrowheads="1"/>
            </p:cNvSpPr>
            <p:nvPr/>
          </p:nvSpPr>
          <p:spPr bwMode="gray">
            <a:xfrm>
              <a:off x="1477" y="2553"/>
              <a:ext cx="3431" cy="333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Text Box 28"/>
            <p:cNvSpPr txBox="1">
              <a:spLocks noChangeArrowheads="1"/>
            </p:cNvSpPr>
            <p:nvPr/>
          </p:nvSpPr>
          <p:spPr bwMode="black">
            <a:xfrm>
              <a:off x="1596" y="2607"/>
              <a:ext cx="158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tx2"/>
                  </a:solidFill>
                </a:rPr>
                <a:t>本级党群机关机构信息</a:t>
              </a:r>
              <a:endParaRPr lang="en-US" altLang="zh-CN" b="1" dirty="0">
                <a:solidFill>
                  <a:schemeClr val="tx2"/>
                </a:solidFill>
              </a:endParaRPr>
            </a:p>
          </p:txBody>
        </p:sp>
        <p:grpSp>
          <p:nvGrpSpPr>
            <p:cNvPr id="57" name="Group 29"/>
            <p:cNvGrpSpPr>
              <a:grpSpLocks/>
            </p:cNvGrpSpPr>
            <p:nvPr/>
          </p:nvGrpSpPr>
          <p:grpSpPr bwMode="auto">
            <a:xfrm>
              <a:off x="1260" y="2577"/>
              <a:ext cx="316" cy="316"/>
              <a:chOff x="980" y="1412"/>
              <a:chExt cx="316" cy="316"/>
            </a:xfrm>
          </p:grpSpPr>
          <p:sp>
            <p:nvSpPr>
              <p:cNvPr id="59" name="Oval 30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folHlink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Oval 31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8" name="Text Box 32"/>
            <p:cNvSpPr txBox="1">
              <a:spLocks noChangeArrowheads="1"/>
            </p:cNvSpPr>
            <p:nvPr/>
          </p:nvSpPr>
          <p:spPr bwMode="gray">
            <a:xfrm>
              <a:off x="1317" y="2625"/>
              <a:ext cx="19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4</a:t>
              </a:r>
            </a:p>
          </p:txBody>
        </p:sp>
      </p:grpSp>
      <p:grpSp>
        <p:nvGrpSpPr>
          <p:cNvPr id="61" name="Group 50"/>
          <p:cNvGrpSpPr>
            <a:grpSpLocks/>
          </p:cNvGrpSpPr>
          <p:nvPr/>
        </p:nvGrpSpPr>
        <p:grpSpPr bwMode="auto">
          <a:xfrm>
            <a:off x="1703736" y="4764088"/>
            <a:ext cx="6538912" cy="538162"/>
            <a:chOff x="1113" y="3001"/>
            <a:chExt cx="4119" cy="339"/>
          </a:xfrm>
        </p:grpSpPr>
        <p:sp>
          <p:nvSpPr>
            <p:cNvPr id="62" name="AutoShape 34"/>
            <p:cNvSpPr>
              <a:spLocks noChangeArrowheads="1"/>
            </p:cNvSpPr>
            <p:nvPr/>
          </p:nvSpPr>
          <p:spPr bwMode="gray">
            <a:xfrm>
              <a:off x="1296" y="3001"/>
              <a:ext cx="3936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3" name="Group 35"/>
            <p:cNvGrpSpPr>
              <a:grpSpLocks/>
            </p:cNvGrpSpPr>
            <p:nvPr/>
          </p:nvGrpSpPr>
          <p:grpSpPr bwMode="auto">
            <a:xfrm>
              <a:off x="1113" y="3024"/>
              <a:ext cx="316" cy="316"/>
              <a:chOff x="980" y="1412"/>
              <a:chExt cx="316" cy="316"/>
            </a:xfrm>
          </p:grpSpPr>
          <p:sp>
            <p:nvSpPr>
              <p:cNvPr id="66" name="Oval 36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hlink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Oval 37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4" name="Text Box 38"/>
            <p:cNvSpPr txBox="1">
              <a:spLocks noChangeArrowheads="1"/>
            </p:cNvSpPr>
            <p:nvPr/>
          </p:nvSpPr>
          <p:spPr bwMode="gray">
            <a:xfrm>
              <a:off x="1168" y="3073"/>
              <a:ext cx="19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5</a:t>
              </a:r>
            </a:p>
          </p:txBody>
        </p:sp>
        <p:sp>
          <p:nvSpPr>
            <p:cNvPr id="65" name="Text Box 39"/>
            <p:cNvSpPr txBox="1">
              <a:spLocks noChangeArrowheads="1"/>
            </p:cNvSpPr>
            <p:nvPr/>
          </p:nvSpPr>
          <p:spPr bwMode="black">
            <a:xfrm>
              <a:off x="1429" y="3055"/>
              <a:ext cx="172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rgbClr val="C00000"/>
                  </a:solidFill>
                </a:rPr>
                <a:t>本级已注销事业单位信息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8" name="Group 49"/>
          <p:cNvGrpSpPr>
            <a:grpSpLocks/>
          </p:cNvGrpSpPr>
          <p:nvPr/>
        </p:nvGrpSpPr>
        <p:grpSpPr bwMode="auto">
          <a:xfrm>
            <a:off x="1305273" y="5405438"/>
            <a:ext cx="7443788" cy="646113"/>
            <a:chOff x="862" y="3405"/>
            <a:chExt cx="4689" cy="407"/>
          </a:xfrm>
        </p:grpSpPr>
        <p:sp>
          <p:nvSpPr>
            <p:cNvPr id="69" name="AutoShape 41"/>
            <p:cNvSpPr>
              <a:spLocks noChangeArrowheads="1"/>
            </p:cNvSpPr>
            <p:nvPr/>
          </p:nvSpPr>
          <p:spPr bwMode="gray">
            <a:xfrm>
              <a:off x="1045" y="3448"/>
              <a:ext cx="3936" cy="33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tint val="75686"/>
                    <a:invGamma/>
                    <a:alpha val="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70" name="Group 42"/>
            <p:cNvGrpSpPr>
              <a:grpSpLocks/>
            </p:cNvGrpSpPr>
            <p:nvPr/>
          </p:nvGrpSpPr>
          <p:grpSpPr bwMode="auto">
            <a:xfrm>
              <a:off x="862" y="3471"/>
              <a:ext cx="316" cy="316"/>
              <a:chOff x="980" y="1412"/>
              <a:chExt cx="316" cy="316"/>
            </a:xfrm>
          </p:grpSpPr>
          <p:sp>
            <p:nvSpPr>
              <p:cNvPr id="73" name="Oval 43"/>
              <p:cNvSpPr>
                <a:spLocks noChangeArrowheads="1"/>
              </p:cNvSpPr>
              <p:nvPr/>
            </p:nvSpPr>
            <p:spPr bwMode="gray">
              <a:xfrm>
                <a:off x="980" y="1412"/>
                <a:ext cx="316" cy="316"/>
              </a:xfrm>
              <a:prstGeom prst="ellipse">
                <a:avLst/>
              </a:prstGeom>
              <a:solidFill>
                <a:schemeClr val="folHlink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Oval 44"/>
              <p:cNvSpPr>
                <a:spLocks noChangeArrowheads="1"/>
              </p:cNvSpPr>
              <p:nvPr/>
            </p:nvSpPr>
            <p:spPr bwMode="gray">
              <a:xfrm>
                <a:off x="1028" y="1461"/>
                <a:ext cx="220" cy="220"/>
              </a:xfrm>
              <a:prstGeom prst="ellipse">
                <a:avLst/>
              </a:prstGeom>
              <a:solidFill>
                <a:srgbClr val="FFFF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1" name="Text Box 45"/>
            <p:cNvSpPr txBox="1">
              <a:spLocks noChangeArrowheads="1"/>
            </p:cNvSpPr>
            <p:nvPr/>
          </p:nvSpPr>
          <p:spPr bwMode="gray">
            <a:xfrm>
              <a:off x="917" y="3520"/>
              <a:ext cx="19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0000"/>
                  </a:solidFill>
                </a:rPr>
                <a:t>6</a:t>
              </a:r>
            </a:p>
          </p:txBody>
        </p:sp>
        <p:sp>
          <p:nvSpPr>
            <p:cNvPr id="72" name="Text Box 46"/>
            <p:cNvSpPr txBox="1">
              <a:spLocks noChangeArrowheads="1"/>
            </p:cNvSpPr>
            <p:nvPr/>
          </p:nvSpPr>
          <p:spPr bwMode="black">
            <a:xfrm>
              <a:off x="1178" y="3405"/>
              <a:ext cx="437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rgbClr val="C00000"/>
                  </a:solidFill>
                </a:rPr>
                <a:t>本级事业单位设立、变更、注销、证书补领和重新申领业务时间列表信息</a:t>
              </a:r>
              <a:endParaRPr lang="en-US" altLang="zh-CN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5" name="Rectangle 47"/>
          <p:cNvSpPr>
            <a:spLocks noChangeArrowheads="1"/>
          </p:cNvSpPr>
          <p:nvPr/>
        </p:nvSpPr>
        <p:spPr bwMode="gray">
          <a:xfrm>
            <a:off x="165447" y="3501008"/>
            <a:ext cx="1565275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500" b="1" dirty="0" smtClean="0">
                <a:solidFill>
                  <a:schemeClr val="tx2"/>
                </a:solidFill>
              </a:rPr>
              <a:t>API</a:t>
            </a:r>
          </a:p>
          <a:p>
            <a:pPr algn="ctr"/>
            <a:r>
              <a:rPr lang="zh-CN" altLang="en-US" sz="2500" b="1" dirty="0" smtClean="0">
                <a:solidFill>
                  <a:schemeClr val="tx2"/>
                </a:solidFill>
              </a:rPr>
              <a:t>数据接口</a:t>
            </a:r>
            <a:endParaRPr lang="en-US" altLang="zh-CN" sz="25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70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安全保障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83" name="AutoShape 247"/>
          <p:cNvSpPr>
            <a:spLocks noChangeArrowheads="1"/>
          </p:cNvSpPr>
          <p:nvPr/>
        </p:nvSpPr>
        <p:spPr bwMode="auto">
          <a:xfrm>
            <a:off x="1474788" y="2203450"/>
            <a:ext cx="6048375" cy="3743325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993366"/>
            </a:solidFill>
            <a:prstDash val="sysDot"/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  <p:sp>
        <p:nvSpPr>
          <p:cNvPr id="84" name="AutoShape 248"/>
          <p:cNvSpPr>
            <a:spLocks noChangeArrowheads="1"/>
          </p:cNvSpPr>
          <p:nvPr/>
        </p:nvSpPr>
        <p:spPr bwMode="auto">
          <a:xfrm>
            <a:off x="2482850" y="1871663"/>
            <a:ext cx="3959225" cy="1079500"/>
          </a:xfrm>
          <a:prstGeom prst="roundRect">
            <a:avLst>
              <a:gd name="adj" fmla="val 9028"/>
            </a:avLst>
          </a:prstGeom>
          <a:solidFill>
            <a:srgbClr val="DDDDDD"/>
          </a:solidFill>
          <a:ln w="28575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85" name="AutoShape 249"/>
          <p:cNvSpPr>
            <a:spLocks noChangeArrowheads="1"/>
          </p:cNvSpPr>
          <p:nvPr/>
        </p:nvSpPr>
        <p:spPr bwMode="auto">
          <a:xfrm>
            <a:off x="3419475" y="1655763"/>
            <a:ext cx="2879725" cy="504825"/>
          </a:xfrm>
          <a:prstGeom prst="roundRect">
            <a:avLst>
              <a:gd name="adj" fmla="val 9028"/>
            </a:avLst>
          </a:prstGeom>
          <a:gradFill rotWithShape="0">
            <a:gsLst>
              <a:gs pos="0">
                <a:srgbClr val="660066"/>
              </a:gs>
              <a:gs pos="100000">
                <a:schemeClr val="tx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86" name="AutoShape 250"/>
          <p:cNvSpPr>
            <a:spLocks noChangeArrowheads="1"/>
          </p:cNvSpPr>
          <p:nvPr/>
        </p:nvSpPr>
        <p:spPr bwMode="auto">
          <a:xfrm>
            <a:off x="3455988" y="1670050"/>
            <a:ext cx="2806700" cy="215900"/>
          </a:xfrm>
          <a:prstGeom prst="roundRect">
            <a:avLst>
              <a:gd name="adj" fmla="val 13880"/>
            </a:avLst>
          </a:prstGeom>
          <a:gradFill rotWithShape="0">
            <a:gsLst>
              <a:gs pos="0">
                <a:schemeClr val="bg1">
                  <a:alpha val="67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87" name="Rectangle 251"/>
          <p:cNvSpPr>
            <a:spLocks noChangeArrowheads="1"/>
          </p:cNvSpPr>
          <p:nvPr/>
        </p:nvSpPr>
        <p:spPr bwMode="auto">
          <a:xfrm>
            <a:off x="4343171" y="1754287"/>
            <a:ext cx="10323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Arial" charset="0"/>
              </a:rPr>
              <a:t>传输方式</a:t>
            </a:r>
            <a:endParaRPr lang="en-US" altLang="ko-KR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8" name="AutoShape 252"/>
          <p:cNvSpPr>
            <a:spLocks noChangeArrowheads="1"/>
          </p:cNvSpPr>
          <p:nvPr/>
        </p:nvSpPr>
        <p:spPr bwMode="auto">
          <a:xfrm>
            <a:off x="2554288" y="2312988"/>
            <a:ext cx="3814762" cy="576262"/>
          </a:xfrm>
          <a:prstGeom prst="roundRect">
            <a:avLst>
              <a:gd name="adj" fmla="val 9028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0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89" name="Oval 253"/>
          <p:cNvSpPr>
            <a:spLocks noChangeAspect="1" noChangeArrowheads="1"/>
          </p:cNvSpPr>
          <p:nvPr/>
        </p:nvSpPr>
        <p:spPr bwMode="gray">
          <a:xfrm>
            <a:off x="2554288" y="1943100"/>
            <a:ext cx="741362" cy="360363"/>
          </a:xfrm>
          <a:prstGeom prst="ellipse">
            <a:avLst/>
          </a:prstGeom>
          <a:gradFill rotWithShape="1">
            <a:gsLst>
              <a:gs pos="0">
                <a:schemeClr val="tx1">
                  <a:alpha val="60001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0" name="Arc 254"/>
          <p:cNvSpPr>
            <a:spLocks/>
          </p:cNvSpPr>
          <p:nvPr/>
        </p:nvSpPr>
        <p:spPr bwMode="auto">
          <a:xfrm>
            <a:off x="2568575" y="1730375"/>
            <a:ext cx="719138" cy="395288"/>
          </a:xfrm>
          <a:custGeom>
            <a:avLst/>
            <a:gdLst>
              <a:gd name="T0" fmla="*/ 11972669 w 43195"/>
              <a:gd name="T1" fmla="*/ 722152 h 23732"/>
              <a:gd name="T2" fmla="*/ 29102 w 43195"/>
              <a:gd name="T3" fmla="*/ 0 h 23732"/>
              <a:gd name="T4" fmla="*/ 5987034 w 43195"/>
              <a:gd name="T5" fmla="*/ 591483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FFFF5B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  <p:sp>
        <p:nvSpPr>
          <p:cNvPr id="91" name="Oval 255"/>
          <p:cNvSpPr>
            <a:spLocks noChangeAspect="1" noChangeArrowheads="1"/>
          </p:cNvSpPr>
          <p:nvPr/>
        </p:nvSpPr>
        <p:spPr bwMode="gray">
          <a:xfrm>
            <a:off x="2554288" y="1584325"/>
            <a:ext cx="741362" cy="3603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grpSp>
        <p:nvGrpSpPr>
          <p:cNvPr id="92" name="Group 256"/>
          <p:cNvGrpSpPr>
            <a:grpSpLocks/>
          </p:cNvGrpSpPr>
          <p:nvPr/>
        </p:nvGrpSpPr>
        <p:grpSpPr bwMode="auto">
          <a:xfrm>
            <a:off x="2846388" y="1295400"/>
            <a:ext cx="166687" cy="463550"/>
            <a:chOff x="3288" y="2455"/>
            <a:chExt cx="203" cy="567"/>
          </a:xfrm>
        </p:grpSpPr>
        <p:grpSp>
          <p:nvGrpSpPr>
            <p:cNvPr id="93" name="Group 257"/>
            <p:cNvGrpSpPr>
              <a:grpSpLocks/>
            </p:cNvGrpSpPr>
            <p:nvPr/>
          </p:nvGrpSpPr>
          <p:grpSpPr bwMode="auto">
            <a:xfrm>
              <a:off x="3341" y="2700"/>
              <a:ext cx="109" cy="322"/>
              <a:chOff x="3243" y="2500"/>
              <a:chExt cx="567" cy="1701"/>
            </a:xfrm>
          </p:grpSpPr>
          <p:sp>
            <p:nvSpPr>
              <p:cNvPr id="96" name="AutoShape 258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AutoShape 259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AutoShape 260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AutoShape 261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Rectangle 262"/>
          <p:cNvSpPr>
            <a:spLocks noChangeArrowheads="1"/>
          </p:cNvSpPr>
          <p:nvPr/>
        </p:nvSpPr>
        <p:spPr bwMode="auto">
          <a:xfrm>
            <a:off x="3437429" y="2387160"/>
            <a:ext cx="2032608" cy="248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en-US" altLang="zh-CN" sz="1700" b="1" dirty="0" smtClean="0">
                <a:solidFill>
                  <a:srgbClr val="FFFF00"/>
                </a:solidFill>
                <a:latin typeface="Arial" charset="0"/>
              </a:rPr>
              <a:t>HTTPS</a:t>
            </a:r>
            <a:r>
              <a:rPr lang="zh-CN" altLang="en-US" sz="1700" b="1" dirty="0" smtClean="0">
                <a:solidFill>
                  <a:srgbClr val="FFFF00"/>
                </a:solidFill>
                <a:latin typeface="Arial" charset="0"/>
              </a:rPr>
              <a:t>加密传输数据</a:t>
            </a:r>
            <a:endParaRPr lang="en-US" altLang="ko-KR" sz="1700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99" name="AutoShape 263"/>
          <p:cNvSpPr>
            <a:spLocks noChangeArrowheads="1"/>
          </p:cNvSpPr>
          <p:nvPr/>
        </p:nvSpPr>
        <p:spPr bwMode="auto">
          <a:xfrm>
            <a:off x="395288" y="4238625"/>
            <a:ext cx="3959225" cy="1079500"/>
          </a:xfrm>
          <a:prstGeom prst="roundRect">
            <a:avLst>
              <a:gd name="adj" fmla="val 9028"/>
            </a:avLst>
          </a:prstGeom>
          <a:solidFill>
            <a:srgbClr val="DDDDDD"/>
          </a:solidFill>
          <a:ln w="28575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00" name="AutoShape 264"/>
          <p:cNvSpPr>
            <a:spLocks noChangeArrowheads="1"/>
          </p:cNvSpPr>
          <p:nvPr/>
        </p:nvSpPr>
        <p:spPr bwMode="auto">
          <a:xfrm>
            <a:off x="1331913" y="4022725"/>
            <a:ext cx="2879725" cy="504825"/>
          </a:xfrm>
          <a:prstGeom prst="roundRect">
            <a:avLst>
              <a:gd name="adj" fmla="val 9028"/>
            </a:avLst>
          </a:prstGeom>
          <a:gradFill rotWithShape="0">
            <a:gsLst>
              <a:gs pos="0">
                <a:srgbClr val="660066"/>
              </a:gs>
              <a:gs pos="100000">
                <a:schemeClr val="tx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01" name="AutoShape 265"/>
          <p:cNvSpPr>
            <a:spLocks noChangeArrowheads="1"/>
          </p:cNvSpPr>
          <p:nvPr/>
        </p:nvSpPr>
        <p:spPr bwMode="auto">
          <a:xfrm>
            <a:off x="1368425" y="4037013"/>
            <a:ext cx="2806700" cy="215900"/>
          </a:xfrm>
          <a:prstGeom prst="roundRect">
            <a:avLst>
              <a:gd name="adj" fmla="val 13880"/>
            </a:avLst>
          </a:prstGeom>
          <a:gradFill rotWithShape="0">
            <a:gsLst>
              <a:gs pos="0">
                <a:schemeClr val="bg1">
                  <a:alpha val="67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02" name="AutoShape 266"/>
          <p:cNvSpPr>
            <a:spLocks noChangeArrowheads="1"/>
          </p:cNvSpPr>
          <p:nvPr/>
        </p:nvSpPr>
        <p:spPr bwMode="auto">
          <a:xfrm>
            <a:off x="466725" y="4679950"/>
            <a:ext cx="3814763" cy="576263"/>
          </a:xfrm>
          <a:prstGeom prst="roundRect">
            <a:avLst>
              <a:gd name="adj" fmla="val 9028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0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03" name="Oval 267"/>
          <p:cNvSpPr>
            <a:spLocks noChangeAspect="1" noChangeArrowheads="1"/>
          </p:cNvSpPr>
          <p:nvPr/>
        </p:nvSpPr>
        <p:spPr bwMode="gray">
          <a:xfrm>
            <a:off x="466725" y="4310063"/>
            <a:ext cx="741363" cy="360362"/>
          </a:xfrm>
          <a:prstGeom prst="ellipse">
            <a:avLst/>
          </a:prstGeom>
          <a:gradFill rotWithShape="1">
            <a:gsLst>
              <a:gs pos="0">
                <a:schemeClr val="tx1">
                  <a:alpha val="60001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4" name="Arc 268"/>
          <p:cNvSpPr>
            <a:spLocks/>
          </p:cNvSpPr>
          <p:nvPr/>
        </p:nvSpPr>
        <p:spPr bwMode="auto">
          <a:xfrm>
            <a:off x="481013" y="4097338"/>
            <a:ext cx="719137" cy="395287"/>
          </a:xfrm>
          <a:custGeom>
            <a:avLst/>
            <a:gdLst>
              <a:gd name="T0" fmla="*/ 11972636 w 43195"/>
              <a:gd name="T1" fmla="*/ 722150 h 23732"/>
              <a:gd name="T2" fmla="*/ 29102 w 43195"/>
              <a:gd name="T3" fmla="*/ 0 h 23732"/>
              <a:gd name="T4" fmla="*/ 5987009 w 43195"/>
              <a:gd name="T5" fmla="*/ 591481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FFFF5B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  <p:sp>
        <p:nvSpPr>
          <p:cNvPr id="105" name="Oval 269"/>
          <p:cNvSpPr>
            <a:spLocks noChangeAspect="1" noChangeArrowheads="1"/>
          </p:cNvSpPr>
          <p:nvPr/>
        </p:nvSpPr>
        <p:spPr bwMode="gray">
          <a:xfrm>
            <a:off x="466725" y="3951288"/>
            <a:ext cx="741363" cy="3603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grpSp>
        <p:nvGrpSpPr>
          <p:cNvPr id="106" name="Group 270"/>
          <p:cNvGrpSpPr>
            <a:grpSpLocks/>
          </p:cNvGrpSpPr>
          <p:nvPr/>
        </p:nvGrpSpPr>
        <p:grpSpPr bwMode="auto">
          <a:xfrm>
            <a:off x="758825" y="3662363"/>
            <a:ext cx="166688" cy="463550"/>
            <a:chOff x="3288" y="2455"/>
            <a:chExt cx="203" cy="567"/>
          </a:xfrm>
        </p:grpSpPr>
        <p:grpSp>
          <p:nvGrpSpPr>
            <p:cNvPr id="107" name="Group 271"/>
            <p:cNvGrpSpPr>
              <a:grpSpLocks/>
            </p:cNvGrpSpPr>
            <p:nvPr/>
          </p:nvGrpSpPr>
          <p:grpSpPr bwMode="auto">
            <a:xfrm>
              <a:off x="3341" y="2700"/>
              <a:ext cx="109" cy="322"/>
              <a:chOff x="3243" y="2500"/>
              <a:chExt cx="567" cy="1701"/>
            </a:xfrm>
          </p:grpSpPr>
          <p:sp>
            <p:nvSpPr>
              <p:cNvPr id="110" name="AutoShape 272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AutoShape 273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AutoShape 274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AutoShape 275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AutoShape 276"/>
          <p:cNvSpPr>
            <a:spLocks noChangeArrowheads="1"/>
          </p:cNvSpPr>
          <p:nvPr/>
        </p:nvSpPr>
        <p:spPr bwMode="auto">
          <a:xfrm>
            <a:off x="4859338" y="4238625"/>
            <a:ext cx="3959225" cy="1079500"/>
          </a:xfrm>
          <a:prstGeom prst="roundRect">
            <a:avLst>
              <a:gd name="adj" fmla="val 9028"/>
            </a:avLst>
          </a:prstGeom>
          <a:solidFill>
            <a:srgbClr val="DDDDDD"/>
          </a:solidFill>
          <a:ln w="28575">
            <a:solidFill>
              <a:srgbClr val="660066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13" name="AutoShape 277"/>
          <p:cNvSpPr>
            <a:spLocks noChangeArrowheads="1"/>
          </p:cNvSpPr>
          <p:nvPr/>
        </p:nvSpPr>
        <p:spPr bwMode="auto">
          <a:xfrm>
            <a:off x="5795963" y="4022725"/>
            <a:ext cx="2879725" cy="504825"/>
          </a:xfrm>
          <a:prstGeom prst="roundRect">
            <a:avLst>
              <a:gd name="adj" fmla="val 9028"/>
            </a:avLst>
          </a:prstGeom>
          <a:gradFill rotWithShape="0">
            <a:gsLst>
              <a:gs pos="0">
                <a:srgbClr val="660066"/>
              </a:gs>
              <a:gs pos="100000">
                <a:schemeClr val="tx2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14" name="AutoShape 278"/>
          <p:cNvSpPr>
            <a:spLocks noChangeArrowheads="1"/>
          </p:cNvSpPr>
          <p:nvPr/>
        </p:nvSpPr>
        <p:spPr bwMode="auto">
          <a:xfrm>
            <a:off x="5832475" y="4037013"/>
            <a:ext cx="2806700" cy="215900"/>
          </a:xfrm>
          <a:prstGeom prst="roundRect">
            <a:avLst>
              <a:gd name="adj" fmla="val 13880"/>
            </a:avLst>
          </a:prstGeom>
          <a:gradFill rotWithShape="0">
            <a:gsLst>
              <a:gs pos="0">
                <a:schemeClr val="bg1">
                  <a:alpha val="67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15" name="AutoShape 279"/>
          <p:cNvSpPr>
            <a:spLocks noChangeArrowheads="1"/>
          </p:cNvSpPr>
          <p:nvPr/>
        </p:nvSpPr>
        <p:spPr bwMode="auto">
          <a:xfrm>
            <a:off x="4930775" y="4679950"/>
            <a:ext cx="3814763" cy="576263"/>
          </a:xfrm>
          <a:prstGeom prst="roundRect">
            <a:avLst>
              <a:gd name="adj" fmla="val 9028"/>
            </a:avLst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00">
                  <a:alpha val="2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buFont typeface="Wingdings" pitchFamily="2" charset="2"/>
              <a:buNone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16" name="Oval 280"/>
          <p:cNvSpPr>
            <a:spLocks noChangeAspect="1" noChangeArrowheads="1"/>
          </p:cNvSpPr>
          <p:nvPr/>
        </p:nvSpPr>
        <p:spPr bwMode="gray">
          <a:xfrm>
            <a:off x="4930775" y="4310063"/>
            <a:ext cx="741363" cy="360362"/>
          </a:xfrm>
          <a:prstGeom prst="ellipse">
            <a:avLst/>
          </a:prstGeom>
          <a:gradFill rotWithShape="1">
            <a:gsLst>
              <a:gs pos="0">
                <a:schemeClr val="tx1">
                  <a:alpha val="60001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7" name="Arc 281"/>
          <p:cNvSpPr>
            <a:spLocks/>
          </p:cNvSpPr>
          <p:nvPr/>
        </p:nvSpPr>
        <p:spPr bwMode="auto">
          <a:xfrm>
            <a:off x="4945063" y="4097338"/>
            <a:ext cx="719137" cy="395287"/>
          </a:xfrm>
          <a:custGeom>
            <a:avLst/>
            <a:gdLst>
              <a:gd name="T0" fmla="*/ 11972636 w 43195"/>
              <a:gd name="T1" fmla="*/ 722150 h 23732"/>
              <a:gd name="T2" fmla="*/ 29102 w 43195"/>
              <a:gd name="T3" fmla="*/ 0 h 23732"/>
              <a:gd name="T4" fmla="*/ 5987009 w 43195"/>
              <a:gd name="T5" fmla="*/ 591481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FFFF5B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  <p:sp>
        <p:nvSpPr>
          <p:cNvPr id="118" name="Oval 282"/>
          <p:cNvSpPr>
            <a:spLocks noChangeAspect="1" noChangeArrowheads="1"/>
          </p:cNvSpPr>
          <p:nvPr/>
        </p:nvSpPr>
        <p:spPr bwMode="gray">
          <a:xfrm>
            <a:off x="4930775" y="3951288"/>
            <a:ext cx="741363" cy="3603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grpSp>
        <p:nvGrpSpPr>
          <p:cNvPr id="119" name="Group 283"/>
          <p:cNvGrpSpPr>
            <a:grpSpLocks/>
          </p:cNvGrpSpPr>
          <p:nvPr/>
        </p:nvGrpSpPr>
        <p:grpSpPr bwMode="auto">
          <a:xfrm>
            <a:off x="5222875" y="3662363"/>
            <a:ext cx="166688" cy="463550"/>
            <a:chOff x="3288" y="2455"/>
            <a:chExt cx="203" cy="567"/>
          </a:xfrm>
        </p:grpSpPr>
        <p:grpSp>
          <p:nvGrpSpPr>
            <p:cNvPr id="120" name="Group 284"/>
            <p:cNvGrpSpPr>
              <a:grpSpLocks/>
            </p:cNvGrpSpPr>
            <p:nvPr/>
          </p:nvGrpSpPr>
          <p:grpSpPr bwMode="auto">
            <a:xfrm>
              <a:off x="3341" y="2700"/>
              <a:ext cx="109" cy="322"/>
              <a:chOff x="3243" y="2500"/>
              <a:chExt cx="567" cy="1701"/>
            </a:xfrm>
          </p:grpSpPr>
          <p:sp>
            <p:nvSpPr>
              <p:cNvPr id="123" name="AutoShape 285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AutoShape 286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AutoShape 287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AutoShape 288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5" name="Rectangle 289"/>
          <p:cNvSpPr>
            <a:spLocks noChangeArrowheads="1"/>
          </p:cNvSpPr>
          <p:nvPr/>
        </p:nvSpPr>
        <p:spPr bwMode="auto">
          <a:xfrm>
            <a:off x="1641013" y="4102200"/>
            <a:ext cx="2064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</a:rPr>
              <a:t>接口访问范围限制</a:t>
            </a:r>
            <a:endParaRPr lang="en-US" altLang="ko-KR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26" name="Rectangle 290"/>
          <p:cNvSpPr>
            <a:spLocks noChangeArrowheads="1"/>
          </p:cNvSpPr>
          <p:nvPr/>
        </p:nvSpPr>
        <p:spPr bwMode="auto">
          <a:xfrm>
            <a:off x="6650226" y="4102200"/>
            <a:ext cx="12743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Arial" charset="0"/>
              </a:rPr>
              <a:t>IP</a:t>
            </a:r>
            <a:r>
              <a:rPr lang="zh-CN" altLang="en-US" sz="2000" b="1" dirty="0" smtClean="0">
                <a:solidFill>
                  <a:schemeClr val="bg1"/>
                </a:solidFill>
                <a:latin typeface="Arial" charset="0"/>
              </a:rPr>
              <a:t>地址限制</a:t>
            </a:r>
            <a:endParaRPr lang="en-US" altLang="ko-KR" sz="20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27" name="Rectangle 291"/>
          <p:cNvSpPr>
            <a:spLocks noChangeArrowheads="1"/>
          </p:cNvSpPr>
          <p:nvPr/>
        </p:nvSpPr>
        <p:spPr bwMode="auto">
          <a:xfrm>
            <a:off x="791582" y="4801747"/>
            <a:ext cx="3074561" cy="248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zh-CN" altLang="en-US" sz="1700" b="1" dirty="0" smtClean="0">
                <a:solidFill>
                  <a:srgbClr val="FFFF00"/>
                </a:solidFill>
                <a:latin typeface="Arial" charset="0"/>
              </a:rPr>
              <a:t>根据用户需要开通数据访问范围</a:t>
            </a:r>
            <a:endParaRPr lang="en-US" altLang="ko-KR" sz="1700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28" name="Rectangle 292"/>
          <p:cNvSpPr>
            <a:spLocks noChangeArrowheads="1"/>
          </p:cNvSpPr>
          <p:nvPr/>
        </p:nvSpPr>
        <p:spPr bwMode="auto">
          <a:xfrm>
            <a:off x="5076056" y="4801747"/>
            <a:ext cx="3500959" cy="248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  <a:defRPr/>
            </a:pPr>
            <a:r>
              <a:rPr lang="zh-CN" altLang="en-US" sz="1700" b="1" dirty="0" smtClean="0">
                <a:solidFill>
                  <a:srgbClr val="FFFF00"/>
                </a:solidFill>
                <a:latin typeface="Arial" charset="0"/>
              </a:rPr>
              <a:t>访问源地址进行</a:t>
            </a:r>
            <a:r>
              <a:rPr lang="en-US" altLang="zh-CN" sz="1700" b="1" dirty="0" smtClean="0">
                <a:solidFill>
                  <a:srgbClr val="FFFF00"/>
                </a:solidFill>
                <a:latin typeface="Arial" charset="0"/>
              </a:rPr>
              <a:t>IP</a:t>
            </a:r>
            <a:r>
              <a:rPr lang="zh-CN" altLang="en-US" sz="1700" b="1" dirty="0" smtClean="0">
                <a:solidFill>
                  <a:srgbClr val="FFFF00"/>
                </a:solidFill>
                <a:latin typeface="Arial" charset="0"/>
              </a:rPr>
              <a:t>限制，授权后访问</a:t>
            </a:r>
            <a:endParaRPr lang="en-US" altLang="ko-KR" sz="1700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29" name="Rectangle 293"/>
          <p:cNvSpPr>
            <a:spLocks noChangeArrowheads="1"/>
          </p:cNvSpPr>
          <p:nvPr/>
        </p:nvSpPr>
        <p:spPr bwMode="auto">
          <a:xfrm>
            <a:off x="762000" y="3340100"/>
            <a:ext cx="1555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ko-KR" sz="2000" b="1"/>
              <a:t>?</a:t>
            </a:r>
          </a:p>
        </p:txBody>
      </p:sp>
      <p:sp>
        <p:nvSpPr>
          <p:cNvPr id="130" name="Rectangle 294"/>
          <p:cNvSpPr>
            <a:spLocks noChangeArrowheads="1"/>
          </p:cNvSpPr>
          <p:nvPr/>
        </p:nvSpPr>
        <p:spPr bwMode="auto">
          <a:xfrm>
            <a:off x="5262563" y="3340100"/>
            <a:ext cx="841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ko-KR" sz="2000" b="1"/>
              <a:t>!</a:t>
            </a:r>
          </a:p>
        </p:txBody>
      </p:sp>
      <p:sp>
        <p:nvSpPr>
          <p:cNvPr id="131" name="Rectangle 295"/>
          <p:cNvSpPr>
            <a:spLocks noChangeArrowheads="1"/>
          </p:cNvSpPr>
          <p:nvPr/>
        </p:nvSpPr>
        <p:spPr bwMode="auto">
          <a:xfrm>
            <a:off x="2822575" y="969963"/>
            <a:ext cx="1984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ko-KR" sz="2000" b="1"/>
              <a:t>♥</a:t>
            </a:r>
          </a:p>
        </p:txBody>
      </p:sp>
      <p:sp>
        <p:nvSpPr>
          <p:cNvPr id="132" name="AutoShape 296"/>
          <p:cNvSpPr>
            <a:spLocks noChangeArrowheads="1"/>
          </p:cNvSpPr>
          <p:nvPr/>
        </p:nvSpPr>
        <p:spPr bwMode="auto">
          <a:xfrm>
            <a:off x="1330325" y="3068638"/>
            <a:ext cx="287338" cy="358775"/>
          </a:xfrm>
          <a:prstGeom prst="triangle">
            <a:avLst>
              <a:gd name="adj" fmla="val 50000"/>
            </a:avLst>
          </a:prstGeom>
          <a:solidFill>
            <a:srgbClr val="993366"/>
          </a:solidFill>
          <a:ln w="12700" algn="ctr">
            <a:noFill/>
            <a:miter lim="800000"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  <p:sp>
        <p:nvSpPr>
          <p:cNvPr id="133" name="AutoShape 297"/>
          <p:cNvSpPr>
            <a:spLocks noChangeArrowheads="1"/>
          </p:cNvSpPr>
          <p:nvPr/>
        </p:nvSpPr>
        <p:spPr bwMode="auto">
          <a:xfrm rot="10800000">
            <a:off x="7378700" y="3068638"/>
            <a:ext cx="287338" cy="358775"/>
          </a:xfrm>
          <a:prstGeom prst="triangle">
            <a:avLst>
              <a:gd name="adj" fmla="val 50000"/>
            </a:avLst>
          </a:prstGeom>
          <a:solidFill>
            <a:srgbClr val="993366"/>
          </a:solidFill>
          <a:ln w="12700" algn="ctr">
            <a:noFill/>
            <a:miter lim="800000"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  <p:sp>
        <p:nvSpPr>
          <p:cNvPr id="134" name="AutoShape 298"/>
          <p:cNvSpPr>
            <a:spLocks noChangeArrowheads="1"/>
          </p:cNvSpPr>
          <p:nvPr/>
        </p:nvSpPr>
        <p:spPr bwMode="auto">
          <a:xfrm rot="-5400000">
            <a:off x="4380707" y="5769769"/>
            <a:ext cx="287337" cy="358775"/>
          </a:xfrm>
          <a:prstGeom prst="triangle">
            <a:avLst>
              <a:gd name="adj" fmla="val 50000"/>
            </a:avLst>
          </a:prstGeom>
          <a:solidFill>
            <a:srgbClr val="993366"/>
          </a:solidFill>
          <a:ln w="12700" algn="ctr">
            <a:noFill/>
            <a:miter lim="800000"/>
            <a:headEnd/>
            <a:tailEnd/>
          </a:ln>
        </p:spPr>
        <p:txBody>
          <a:bodyPr wrap="none" lIns="87313" tIns="44450" rIns="87313" bIns="4445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3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申请开通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395982" y="4899782"/>
            <a:ext cx="3261045" cy="905482"/>
          </a:xfrm>
          <a:prstGeom prst="cube">
            <a:avLst>
              <a:gd name="adj" fmla="val 83676"/>
            </a:avLst>
          </a:prstGeom>
          <a:gradFill rotWithShape="1">
            <a:gsLst>
              <a:gs pos="0">
                <a:srgbClr val="99CCFF"/>
              </a:gs>
              <a:gs pos="100000">
                <a:srgbClr val="6699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AutoShape 53"/>
          <p:cNvSpPr>
            <a:spLocks noChangeArrowheads="1"/>
          </p:cNvSpPr>
          <p:nvPr/>
        </p:nvSpPr>
        <p:spPr bwMode="auto">
          <a:xfrm>
            <a:off x="756989" y="2845922"/>
            <a:ext cx="2198996" cy="2581161"/>
          </a:xfrm>
          <a:prstGeom prst="roundRect">
            <a:avLst>
              <a:gd name="adj" fmla="val 4495"/>
            </a:avLst>
          </a:prstGeom>
          <a:solidFill>
            <a:srgbClr val="DDDDDD"/>
          </a:solidFill>
          <a:ln w="381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AutoShape 68"/>
          <p:cNvSpPr>
            <a:spLocks noChangeArrowheads="1"/>
          </p:cNvSpPr>
          <p:nvPr/>
        </p:nvSpPr>
        <p:spPr bwMode="auto">
          <a:xfrm>
            <a:off x="724034" y="2498488"/>
            <a:ext cx="1703173" cy="55804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08080"/>
              </a:gs>
              <a:gs pos="50000">
                <a:schemeClr val="bg1"/>
              </a:gs>
              <a:gs pos="100000">
                <a:srgbClr val="808080"/>
              </a:gs>
            </a:gsLst>
            <a:lin ang="2700000" scaled="1"/>
          </a:gra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Oval 69"/>
          <p:cNvSpPr>
            <a:spLocks noChangeArrowheads="1"/>
          </p:cNvSpPr>
          <p:nvPr/>
        </p:nvSpPr>
        <p:spPr bwMode="auto">
          <a:xfrm>
            <a:off x="589218" y="2300174"/>
            <a:ext cx="823874" cy="84552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Oval 70"/>
          <p:cNvSpPr>
            <a:spLocks noChangeArrowheads="1"/>
          </p:cNvSpPr>
          <p:nvPr/>
        </p:nvSpPr>
        <p:spPr bwMode="auto">
          <a:xfrm>
            <a:off x="659622" y="2367816"/>
            <a:ext cx="680071" cy="69794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AutoShape 71"/>
          <p:cNvSpPr>
            <a:spLocks noChangeArrowheads="1"/>
          </p:cNvSpPr>
          <p:nvPr/>
        </p:nvSpPr>
        <p:spPr bwMode="auto">
          <a:xfrm>
            <a:off x="3008413" y="4410914"/>
            <a:ext cx="3261045" cy="905482"/>
          </a:xfrm>
          <a:prstGeom prst="cube">
            <a:avLst>
              <a:gd name="adj" fmla="val 83676"/>
            </a:avLst>
          </a:prstGeom>
          <a:gradFill rotWithShape="1">
            <a:gsLst>
              <a:gs pos="0">
                <a:srgbClr val="99CCFF"/>
              </a:gs>
              <a:gs pos="100000">
                <a:srgbClr val="6699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AutoShape 72"/>
          <p:cNvSpPr>
            <a:spLocks noChangeArrowheads="1"/>
          </p:cNvSpPr>
          <p:nvPr/>
        </p:nvSpPr>
        <p:spPr bwMode="auto">
          <a:xfrm>
            <a:off x="5559428" y="3923584"/>
            <a:ext cx="3261044" cy="905481"/>
          </a:xfrm>
          <a:prstGeom prst="cube">
            <a:avLst>
              <a:gd name="adj" fmla="val 83676"/>
            </a:avLst>
          </a:prstGeom>
          <a:gradFill rotWithShape="1">
            <a:gsLst>
              <a:gs pos="0">
                <a:srgbClr val="99CCFF"/>
              </a:gs>
              <a:gs pos="100000">
                <a:srgbClr val="6699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AutoShape 73"/>
          <p:cNvSpPr>
            <a:spLocks noChangeArrowheads="1"/>
          </p:cNvSpPr>
          <p:nvPr/>
        </p:nvSpPr>
        <p:spPr bwMode="auto">
          <a:xfrm>
            <a:off x="3423346" y="2369353"/>
            <a:ext cx="2198996" cy="2581161"/>
          </a:xfrm>
          <a:prstGeom prst="roundRect">
            <a:avLst>
              <a:gd name="adj" fmla="val 5588"/>
            </a:avLst>
          </a:prstGeom>
          <a:solidFill>
            <a:srgbClr val="DDDDDD"/>
          </a:solidFill>
          <a:ln w="381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AutoShape 74"/>
          <p:cNvSpPr>
            <a:spLocks noChangeArrowheads="1"/>
          </p:cNvSpPr>
          <p:nvPr/>
        </p:nvSpPr>
        <p:spPr bwMode="auto">
          <a:xfrm>
            <a:off x="3340958" y="2063427"/>
            <a:ext cx="1703174" cy="55804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08080"/>
              </a:gs>
              <a:gs pos="50000">
                <a:schemeClr val="bg1"/>
              </a:gs>
              <a:gs pos="100000">
                <a:srgbClr val="808080"/>
              </a:gs>
            </a:gsLst>
            <a:lin ang="2700000" scaled="1"/>
          </a:gra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Oval 75"/>
          <p:cNvSpPr>
            <a:spLocks noChangeArrowheads="1"/>
          </p:cNvSpPr>
          <p:nvPr/>
        </p:nvSpPr>
        <p:spPr bwMode="auto">
          <a:xfrm>
            <a:off x="3206143" y="1865112"/>
            <a:ext cx="823874" cy="84552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Oval 76"/>
          <p:cNvSpPr>
            <a:spLocks noChangeArrowheads="1"/>
          </p:cNvSpPr>
          <p:nvPr/>
        </p:nvSpPr>
        <p:spPr bwMode="auto">
          <a:xfrm>
            <a:off x="3276547" y="1932754"/>
            <a:ext cx="680071" cy="69794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AutoShape 77"/>
          <p:cNvSpPr>
            <a:spLocks noChangeArrowheads="1"/>
          </p:cNvSpPr>
          <p:nvPr/>
        </p:nvSpPr>
        <p:spPr bwMode="auto">
          <a:xfrm>
            <a:off x="6035777" y="1829754"/>
            <a:ext cx="2198996" cy="2581160"/>
          </a:xfrm>
          <a:prstGeom prst="roundRect">
            <a:avLst>
              <a:gd name="adj" fmla="val 6065"/>
            </a:avLst>
          </a:prstGeom>
          <a:solidFill>
            <a:srgbClr val="DDDDDD"/>
          </a:solidFill>
          <a:ln w="381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AutoShape 78"/>
          <p:cNvSpPr>
            <a:spLocks noChangeArrowheads="1"/>
          </p:cNvSpPr>
          <p:nvPr/>
        </p:nvSpPr>
        <p:spPr bwMode="auto">
          <a:xfrm>
            <a:off x="6007315" y="1591469"/>
            <a:ext cx="1703174" cy="55804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808080"/>
              </a:gs>
              <a:gs pos="50000">
                <a:schemeClr val="bg1"/>
              </a:gs>
              <a:gs pos="100000">
                <a:srgbClr val="808080"/>
              </a:gs>
            </a:gsLst>
            <a:lin ang="2700000" scaled="1"/>
          </a:gra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Oval 79"/>
          <p:cNvSpPr>
            <a:spLocks noChangeArrowheads="1"/>
          </p:cNvSpPr>
          <p:nvPr/>
        </p:nvSpPr>
        <p:spPr bwMode="auto">
          <a:xfrm>
            <a:off x="5872500" y="1393155"/>
            <a:ext cx="823874" cy="845526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Oval 80"/>
          <p:cNvSpPr>
            <a:spLocks noChangeArrowheads="1"/>
          </p:cNvSpPr>
          <p:nvPr/>
        </p:nvSpPr>
        <p:spPr bwMode="auto">
          <a:xfrm>
            <a:off x="5942904" y="1460797"/>
            <a:ext cx="680071" cy="69794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rgbClr val="6699FF"/>
              </a:gs>
            </a:gsLst>
            <a:path path="shape">
              <a:fillToRect l="50000" t="50000" r="50000" b="50000"/>
            </a:path>
          </a:gradFill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20" name="Picture 81" descr="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0834" y="2498488"/>
            <a:ext cx="259145" cy="44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2" descr="n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3305" y="2074187"/>
            <a:ext cx="340035" cy="4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3" descr="n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1646" y="1612991"/>
            <a:ext cx="334043" cy="4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85"/>
          <p:cNvSpPr>
            <a:spLocks noChangeArrowheads="1"/>
          </p:cNvSpPr>
          <p:nvPr/>
        </p:nvSpPr>
        <p:spPr bwMode="auto">
          <a:xfrm>
            <a:off x="857352" y="3231790"/>
            <a:ext cx="204770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Char char="•"/>
            </a:pPr>
            <a:r>
              <a:rPr lang="zh-CN" altLang="en-US" sz="1600" dirty="0" smtClean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传真</a:t>
            </a:r>
            <a:r>
              <a:rPr lang="zh-CN" altLang="en-US" sz="1600" dirty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发送</a:t>
            </a:r>
            <a:r>
              <a:rPr lang="en-US" altLang="zh-CN" sz="1600" dirty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《</a:t>
            </a:r>
            <a:r>
              <a:rPr lang="zh-CN" altLang="en-US" sz="1600" dirty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关于申请开通</a:t>
            </a:r>
            <a:r>
              <a:rPr lang="en-US" altLang="zh-CN" sz="1600" dirty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API</a:t>
            </a:r>
            <a:r>
              <a:rPr lang="zh-CN" altLang="en-US" sz="1600" dirty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数据接口服务的函</a:t>
            </a:r>
            <a:r>
              <a:rPr lang="en-US" altLang="zh-CN" sz="1600" dirty="0" smtClean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》</a:t>
            </a:r>
            <a:r>
              <a:rPr lang="zh-CN" altLang="en-US" sz="1600" dirty="0" smtClean="0">
                <a:solidFill>
                  <a:srgbClr val="333333"/>
                </a:solidFill>
                <a:latin typeface="宋体" panose="02010600030101010101" pitchFamily="2" charset="-122"/>
                <a:cs typeface="HY헤드라인M"/>
              </a:rPr>
              <a:t>至</a:t>
            </a:r>
            <a:r>
              <a:rPr lang="en-US" altLang="zh-CN" sz="1600" b="1" dirty="0">
                <a:solidFill>
                  <a:srgbClr val="FF0000"/>
                </a:solidFill>
                <a:latin typeface="宋体" panose="02010600030101010101" pitchFamily="2" charset="-122"/>
                <a:cs typeface="HY헤드라인M"/>
              </a:rPr>
              <a:t>010-69001381</a:t>
            </a:r>
            <a:endParaRPr lang="ko-KR" altLang="en-US" sz="1600" b="1" dirty="0">
              <a:solidFill>
                <a:srgbClr val="FF0000"/>
              </a:solidFill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24" name="Rectangle 86"/>
          <p:cNvSpPr>
            <a:spLocks noChangeArrowheads="1"/>
          </p:cNvSpPr>
          <p:nvPr/>
        </p:nvSpPr>
        <p:spPr bwMode="auto">
          <a:xfrm>
            <a:off x="3559660" y="2784429"/>
            <a:ext cx="1981793" cy="114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Char char="•"/>
            </a:pPr>
            <a:r>
              <a:rPr lang="zh-CN" altLang="en-US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运维人员根据传真函内容，开通指定</a:t>
            </a:r>
            <a:r>
              <a:rPr lang="en-US" altLang="zh-CN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IP</a:t>
            </a:r>
            <a:r>
              <a:rPr lang="zh-CN" altLang="en-US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的</a:t>
            </a:r>
            <a:r>
              <a:rPr lang="en-US" altLang="zh-CN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API</a:t>
            </a:r>
            <a:r>
              <a:rPr lang="zh-CN" altLang="en-US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访问许可</a:t>
            </a:r>
            <a:endParaRPr lang="ko-KR" altLang="en-US" sz="1600" dirty="0">
              <a:solidFill>
                <a:srgbClr val="333333"/>
              </a:solidFill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25" name="Rectangle 87"/>
          <p:cNvSpPr>
            <a:spLocks noChangeArrowheads="1"/>
          </p:cNvSpPr>
          <p:nvPr/>
        </p:nvSpPr>
        <p:spPr bwMode="auto">
          <a:xfrm>
            <a:off x="6163103" y="2417487"/>
            <a:ext cx="1996772" cy="114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Tx/>
              <a:buChar char="•"/>
            </a:pPr>
            <a:r>
              <a:rPr lang="zh-CN" altLang="en-US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联合技术调试，确认</a:t>
            </a:r>
            <a:r>
              <a:rPr lang="en-US" altLang="zh-CN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API</a:t>
            </a:r>
            <a:r>
              <a:rPr lang="zh-CN" altLang="en-US" sz="1600" dirty="0" smtClean="0">
                <a:solidFill>
                  <a:srgbClr val="333333"/>
                </a:solidFill>
                <a:latin typeface="HY헤드라인M"/>
                <a:ea typeface="HY헤드라인M"/>
                <a:cs typeface="HY헤드라인M"/>
              </a:rPr>
              <a:t>接口访问正常，数据获取正确</a:t>
            </a:r>
            <a:endParaRPr lang="ko-KR" altLang="en-US" sz="1600" dirty="0">
              <a:solidFill>
                <a:srgbClr val="333333"/>
              </a:solidFill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26" name="Text Box 92"/>
          <p:cNvSpPr txBox="1">
            <a:spLocks noChangeArrowheads="1"/>
          </p:cNvSpPr>
          <p:nvPr/>
        </p:nvSpPr>
        <p:spPr bwMode="auto">
          <a:xfrm>
            <a:off x="1483496" y="2599951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cs typeface="HY헤드라인M"/>
              </a:rPr>
              <a:t>发函</a:t>
            </a:r>
            <a:endParaRPr lang="ko-KR" altLang="en-US" sz="2000" dirty="0">
              <a:solidFill>
                <a:srgbClr val="000000"/>
              </a:solidFill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27" name="Text Box 93"/>
          <p:cNvSpPr txBox="1">
            <a:spLocks noChangeArrowheads="1"/>
          </p:cNvSpPr>
          <p:nvPr/>
        </p:nvSpPr>
        <p:spPr bwMode="auto">
          <a:xfrm>
            <a:off x="4095927" y="2167964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000000"/>
                </a:solidFill>
                <a:latin typeface="HY헤드라인M"/>
                <a:ea typeface="HY헤드라인M"/>
                <a:cs typeface="HY헤드라인M"/>
              </a:rPr>
              <a:t>开通</a:t>
            </a:r>
            <a:endParaRPr lang="ko-KR" altLang="en-US" sz="2000" dirty="0">
              <a:solidFill>
                <a:srgbClr val="000000"/>
              </a:solidFill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28" name="Text Box 94"/>
          <p:cNvSpPr txBox="1">
            <a:spLocks noChangeArrowheads="1"/>
          </p:cNvSpPr>
          <p:nvPr/>
        </p:nvSpPr>
        <p:spPr bwMode="auto">
          <a:xfrm>
            <a:off x="6763782" y="1697544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HY헤드라인M"/>
                <a:ea typeface="HY헤드라인M"/>
                <a:cs typeface="HY헤드라인M"/>
              </a:rPr>
              <a:t>调试</a:t>
            </a:r>
            <a:endParaRPr lang="ko-KR" altLang="en-US" sz="2000" dirty="0">
              <a:solidFill>
                <a:srgbClr val="000000"/>
              </a:solidFill>
              <a:latin typeface="HY헤드라인M"/>
              <a:ea typeface="HY헤드라인M"/>
              <a:cs typeface="HY헤드라인M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6989" y="5867980"/>
            <a:ext cx="747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http://gjsy.gov.cn/xxxz/xxtb/201609/t20160918_68579.html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639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注意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事项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1981200" y="3886200"/>
            <a:ext cx="5334000" cy="1371600"/>
            <a:chOff x="1248" y="2640"/>
            <a:chExt cx="3360" cy="864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248" y="2640"/>
              <a:ext cx="3360" cy="864"/>
              <a:chOff x="1248" y="2640"/>
              <a:chExt cx="3360" cy="864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gray">
              <a:xfrm>
                <a:off x="1248" y="2832"/>
                <a:ext cx="3360" cy="672"/>
              </a:xfrm>
              <a:custGeom>
                <a:avLst/>
                <a:gdLst>
                  <a:gd name="T0" fmla="*/ 0 w 2202"/>
                  <a:gd name="T1" fmla="*/ 7332 h 529"/>
                  <a:gd name="T2" fmla="*/ 74854 w 2202"/>
                  <a:gd name="T3" fmla="*/ 1 h 529"/>
                  <a:gd name="T4" fmla="*/ 150329 w 2202"/>
                  <a:gd name="T5" fmla="*/ 0 h 529"/>
                  <a:gd name="T6" fmla="*/ 229891 w 2202"/>
                  <a:gd name="T7" fmla="*/ 7356 h 529"/>
                  <a:gd name="T8" fmla="*/ 4971 w 2202"/>
                  <a:gd name="T9" fmla="*/ 7332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2"/>
                  <a:gd name="T16" fmla="*/ 0 h 529"/>
                  <a:gd name="T17" fmla="*/ 2202 w 2202"/>
                  <a:gd name="T18" fmla="*/ 529 h 5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2" h="529">
                    <a:moveTo>
                      <a:pt x="0" y="528"/>
                    </a:moveTo>
                    <a:lnTo>
                      <a:pt x="717" y="1"/>
                    </a:lnTo>
                    <a:lnTo>
                      <a:pt x="1440" y="0"/>
                    </a:lnTo>
                    <a:lnTo>
                      <a:pt x="2202" y="529"/>
                    </a:lnTo>
                    <a:lnTo>
                      <a:pt x="48" y="528"/>
                    </a:ln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97CCF3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" name="Group 6"/>
              <p:cNvGrpSpPr>
                <a:grpSpLocks/>
              </p:cNvGrpSpPr>
              <p:nvPr/>
            </p:nvGrpSpPr>
            <p:grpSpPr bwMode="auto">
              <a:xfrm>
                <a:off x="2016" y="2640"/>
                <a:ext cx="1968" cy="864"/>
                <a:chOff x="2016" y="2640"/>
                <a:chExt cx="1968" cy="864"/>
              </a:xfrm>
            </p:grpSpPr>
            <p:sp>
              <p:nvSpPr>
                <p:cNvPr id="12" name="Line 7"/>
                <p:cNvSpPr>
                  <a:spLocks noChangeShapeType="1"/>
                </p:cNvSpPr>
                <p:nvPr/>
              </p:nvSpPr>
              <p:spPr bwMode="gray">
                <a:xfrm flipV="1">
                  <a:off x="2016" y="2784"/>
                  <a:ext cx="528" cy="72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" name="Line 8"/>
                <p:cNvSpPr>
                  <a:spLocks noChangeShapeType="1"/>
                </p:cNvSpPr>
                <p:nvPr/>
              </p:nvSpPr>
              <p:spPr bwMode="gray">
                <a:xfrm flipV="1">
                  <a:off x="2592" y="2640"/>
                  <a:ext cx="96" cy="864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" name="Line 9"/>
                <p:cNvSpPr>
                  <a:spLocks noChangeShapeType="1"/>
                </p:cNvSpPr>
                <p:nvPr/>
              </p:nvSpPr>
              <p:spPr bwMode="gray">
                <a:xfrm flipV="1">
                  <a:off x="3024" y="2688"/>
                  <a:ext cx="0" cy="81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" name="Line 10"/>
                <p:cNvSpPr>
                  <a:spLocks noChangeShapeType="1"/>
                </p:cNvSpPr>
                <p:nvPr/>
              </p:nvSpPr>
              <p:spPr bwMode="gray">
                <a:xfrm flipH="1" flipV="1">
                  <a:off x="3216" y="2736"/>
                  <a:ext cx="288" cy="768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" name="Line 11"/>
                <p:cNvSpPr>
                  <a:spLocks noChangeShapeType="1"/>
                </p:cNvSpPr>
                <p:nvPr/>
              </p:nvSpPr>
              <p:spPr bwMode="gray">
                <a:xfrm flipH="1" flipV="1">
                  <a:off x="3360" y="2784"/>
                  <a:ext cx="624" cy="72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" name="Line 12"/>
            <p:cNvSpPr>
              <a:spLocks noChangeShapeType="1"/>
            </p:cNvSpPr>
            <p:nvPr/>
          </p:nvSpPr>
          <p:spPr bwMode="gray">
            <a:xfrm>
              <a:off x="1632" y="3264"/>
              <a:ext cx="259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3"/>
            <p:cNvSpPr>
              <a:spLocks noChangeShapeType="1"/>
            </p:cNvSpPr>
            <p:nvPr/>
          </p:nvSpPr>
          <p:spPr bwMode="gray">
            <a:xfrm>
              <a:off x="1920" y="3072"/>
              <a:ext cx="2016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4"/>
            <p:cNvSpPr>
              <a:spLocks noChangeShapeType="1"/>
            </p:cNvSpPr>
            <p:nvPr/>
          </p:nvSpPr>
          <p:spPr bwMode="gray">
            <a:xfrm>
              <a:off x="2112" y="2928"/>
              <a:ext cx="163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457200" y="2141538"/>
            <a:ext cx="2555875" cy="2430462"/>
            <a:chOff x="294" y="1536"/>
            <a:chExt cx="1722" cy="1387"/>
          </a:xfrm>
        </p:grpSpPr>
        <p:pic>
          <p:nvPicPr>
            <p:cNvPr id="18" name="Picture 16" descr="pan_0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 flipH="1">
              <a:off x="298" y="1536"/>
              <a:ext cx="1711" cy="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Freeform 17"/>
            <p:cNvSpPr>
              <a:spLocks/>
            </p:cNvSpPr>
            <p:nvPr/>
          </p:nvSpPr>
          <p:spPr bwMode="gray">
            <a:xfrm>
              <a:off x="294" y="1538"/>
              <a:ext cx="1722" cy="1382"/>
            </a:xfrm>
            <a:custGeom>
              <a:avLst/>
              <a:gdLst>
                <a:gd name="T0" fmla="*/ 6 w 1722"/>
                <a:gd name="T1" fmla="*/ 79 h 1382"/>
                <a:gd name="T2" fmla="*/ 6 w 1722"/>
                <a:gd name="T3" fmla="*/ 1300 h 1382"/>
                <a:gd name="T4" fmla="*/ 46 w 1722"/>
                <a:gd name="T5" fmla="*/ 1367 h 1382"/>
                <a:gd name="T6" fmla="*/ 121 w 1722"/>
                <a:gd name="T7" fmla="*/ 1381 h 1382"/>
                <a:gd name="T8" fmla="*/ 1658 w 1722"/>
                <a:gd name="T9" fmla="*/ 1312 h 1382"/>
                <a:gd name="T10" fmla="*/ 1696 w 1722"/>
                <a:gd name="T11" fmla="*/ 1286 h 1382"/>
                <a:gd name="T12" fmla="*/ 1714 w 1722"/>
                <a:gd name="T13" fmla="*/ 1247 h 1382"/>
                <a:gd name="T14" fmla="*/ 1715 w 1722"/>
                <a:gd name="T15" fmla="*/ 157 h 1382"/>
                <a:gd name="T16" fmla="*/ 1689 w 1722"/>
                <a:gd name="T17" fmla="*/ 87 h 1382"/>
                <a:gd name="T18" fmla="*/ 1637 w 1722"/>
                <a:gd name="T19" fmla="*/ 67 h 1382"/>
                <a:gd name="T20" fmla="*/ 95 w 1722"/>
                <a:gd name="T21" fmla="*/ 0 h 1382"/>
                <a:gd name="T22" fmla="*/ 29 w 1722"/>
                <a:gd name="T23" fmla="*/ 31 h 1382"/>
                <a:gd name="T24" fmla="*/ 6 w 1722"/>
                <a:gd name="T25" fmla="*/ 79 h 138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2"/>
                <a:gd name="T40" fmla="*/ 0 h 1382"/>
                <a:gd name="T41" fmla="*/ 1722 w 1722"/>
                <a:gd name="T42" fmla="*/ 1382 h 138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2" h="1382">
                  <a:moveTo>
                    <a:pt x="6" y="79"/>
                  </a:moveTo>
                  <a:cubicBezTo>
                    <a:pt x="0" y="294"/>
                    <a:pt x="3" y="1087"/>
                    <a:pt x="6" y="1300"/>
                  </a:cubicBezTo>
                  <a:cubicBezTo>
                    <a:pt x="8" y="1336"/>
                    <a:pt x="36" y="1359"/>
                    <a:pt x="46" y="1367"/>
                  </a:cubicBezTo>
                  <a:cubicBezTo>
                    <a:pt x="60" y="1381"/>
                    <a:pt x="109" y="1382"/>
                    <a:pt x="121" y="1381"/>
                  </a:cubicBezTo>
                  <a:cubicBezTo>
                    <a:pt x="368" y="1362"/>
                    <a:pt x="1388" y="1336"/>
                    <a:pt x="1658" y="1312"/>
                  </a:cubicBezTo>
                  <a:cubicBezTo>
                    <a:pt x="1658" y="1315"/>
                    <a:pt x="1684" y="1300"/>
                    <a:pt x="1696" y="1286"/>
                  </a:cubicBezTo>
                  <a:cubicBezTo>
                    <a:pt x="1708" y="1272"/>
                    <a:pt x="1714" y="1250"/>
                    <a:pt x="1714" y="1247"/>
                  </a:cubicBezTo>
                  <a:cubicBezTo>
                    <a:pt x="1714" y="1065"/>
                    <a:pt x="1722" y="347"/>
                    <a:pt x="1715" y="157"/>
                  </a:cubicBezTo>
                  <a:cubicBezTo>
                    <a:pt x="1715" y="124"/>
                    <a:pt x="1711" y="104"/>
                    <a:pt x="1689" y="87"/>
                  </a:cubicBezTo>
                  <a:cubicBezTo>
                    <a:pt x="1667" y="70"/>
                    <a:pt x="1659" y="73"/>
                    <a:pt x="1637" y="67"/>
                  </a:cubicBezTo>
                  <a:cubicBezTo>
                    <a:pt x="1375" y="49"/>
                    <a:pt x="360" y="16"/>
                    <a:pt x="95" y="0"/>
                  </a:cubicBezTo>
                  <a:cubicBezTo>
                    <a:pt x="72" y="0"/>
                    <a:pt x="41" y="14"/>
                    <a:pt x="29" y="31"/>
                  </a:cubicBezTo>
                  <a:cubicBezTo>
                    <a:pt x="17" y="48"/>
                    <a:pt x="13" y="49"/>
                    <a:pt x="6" y="79"/>
                  </a:cubicBezTo>
                  <a:close/>
                </a:path>
              </a:pathLst>
            </a:custGeom>
            <a:solidFill>
              <a:schemeClr val="accent1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1676400" y="5257800"/>
            <a:ext cx="6019800" cy="685800"/>
            <a:chOff x="1776" y="3504"/>
            <a:chExt cx="2400" cy="336"/>
          </a:xfrm>
        </p:grpSpPr>
        <p:sp>
          <p:nvSpPr>
            <p:cNvPr id="21" name="AutoShape 19"/>
            <p:cNvSpPr>
              <a:spLocks noChangeArrowheads="1"/>
            </p:cNvSpPr>
            <p:nvPr/>
          </p:nvSpPr>
          <p:spPr bwMode="gray">
            <a:xfrm>
              <a:off x="1776" y="3504"/>
              <a:ext cx="2400" cy="3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shade val="8470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381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CN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endParaRPr>
            </a:p>
          </p:txBody>
        </p:sp>
        <p:sp>
          <p:nvSpPr>
            <p:cNvPr id="22" name="AutoShape 20"/>
            <p:cNvSpPr>
              <a:spLocks noChangeArrowheads="1"/>
            </p:cNvSpPr>
            <p:nvPr/>
          </p:nvSpPr>
          <p:spPr bwMode="gray">
            <a:xfrm>
              <a:off x="1890" y="3558"/>
              <a:ext cx="2160" cy="21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7CCF3"/>
                </a:gs>
                <a:gs pos="50000">
                  <a:srgbClr val="97CCF3">
                    <a:gamma/>
                    <a:tint val="39216"/>
                    <a:invGamma/>
                  </a:srgbClr>
                </a:gs>
                <a:gs pos="100000">
                  <a:srgbClr val="97CCF3"/>
                </a:gs>
              </a:gsLst>
              <a:lin ang="27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系 统 调 用</a:t>
              </a:r>
              <a:endParaRPr lang="en-US" altLang="zh-CN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3" name="Text Box 21"/>
          <p:cNvSpPr txBox="1">
            <a:spLocks noChangeArrowheads="1"/>
          </p:cNvSpPr>
          <p:nvPr/>
        </p:nvSpPr>
        <p:spPr bwMode="gray">
          <a:xfrm>
            <a:off x="609600" y="2446338"/>
            <a:ext cx="21336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获取数据时间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rgbClr val="FFFFFF"/>
                </a:solidFill>
              </a:rPr>
              <a:t>为了保证系统使用为稳定性和数据的实时性，请于凌晨</a:t>
            </a:r>
            <a:r>
              <a:rPr lang="en-US" altLang="zh-CN" dirty="0" smtClean="0">
                <a:solidFill>
                  <a:srgbClr val="FFFFFF"/>
                </a:solidFill>
              </a:rPr>
              <a:t>2-5</a:t>
            </a:r>
            <a:r>
              <a:rPr lang="zh-CN" altLang="en-US" dirty="0" smtClean="0">
                <a:solidFill>
                  <a:srgbClr val="FFFFFF"/>
                </a:solidFill>
              </a:rPr>
              <a:t>点调用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24" name="WordArt 22"/>
          <p:cNvSpPr>
            <a:spLocks noChangeArrowheads="1" noChangeShapeType="1" noTextEdit="1"/>
          </p:cNvSpPr>
          <p:nvPr/>
        </p:nvSpPr>
        <p:spPr bwMode="gray">
          <a:xfrm>
            <a:off x="3352800" y="1836738"/>
            <a:ext cx="2438400" cy="609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07292"/>
              </a:avLst>
            </a:prstTxWarp>
          </a:bodyPr>
          <a:lstStyle/>
          <a:p>
            <a:pPr algn="ctr"/>
            <a:r>
              <a:rPr lang="en-US" altLang="zh-CN" kern="10" dirty="0" smtClean="0">
                <a:ln w="6350">
                  <a:noFill/>
                  <a:round/>
                  <a:headEnd/>
                  <a:tailEnd/>
                </a:ln>
                <a:solidFill>
                  <a:srgbClr val="1C1C1C"/>
                </a:solidFill>
                <a:latin typeface="Verdana"/>
              </a:rPr>
              <a:t>API</a:t>
            </a:r>
            <a:r>
              <a:rPr lang="zh-CN" altLang="en-US" kern="10" dirty="0" smtClean="0">
                <a:ln w="6350">
                  <a:noFill/>
                  <a:round/>
                  <a:headEnd/>
                  <a:tailEnd/>
                </a:ln>
                <a:solidFill>
                  <a:srgbClr val="1C1C1C"/>
                </a:solidFill>
                <a:latin typeface="Verdana"/>
              </a:rPr>
              <a:t>接口系统</a:t>
            </a:r>
            <a:endParaRPr lang="zh-CN" altLang="en-US" kern="10" dirty="0">
              <a:ln w="6350">
                <a:noFill/>
                <a:round/>
                <a:headEnd/>
                <a:tailEnd/>
              </a:ln>
              <a:solidFill>
                <a:srgbClr val="1C1C1C"/>
              </a:solidFill>
              <a:latin typeface="Verdana"/>
            </a:endParaRPr>
          </a:p>
        </p:txBody>
      </p:sp>
      <p:pic>
        <p:nvPicPr>
          <p:cNvPr id="25" name="Picture 24" descr="pan_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6154738" y="2357438"/>
            <a:ext cx="2608262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Freeform 25"/>
          <p:cNvSpPr>
            <a:spLocks/>
          </p:cNvSpPr>
          <p:nvPr/>
        </p:nvSpPr>
        <p:spPr bwMode="gray">
          <a:xfrm flipH="1">
            <a:off x="6143625" y="2360613"/>
            <a:ext cx="2625725" cy="2346325"/>
          </a:xfrm>
          <a:custGeom>
            <a:avLst/>
            <a:gdLst>
              <a:gd name="T0" fmla="*/ 2147483647 w 1722"/>
              <a:gd name="T1" fmla="*/ 2147483647 h 1382"/>
              <a:gd name="T2" fmla="*/ 2147483647 w 1722"/>
              <a:gd name="T3" fmla="*/ 2147483647 h 1382"/>
              <a:gd name="T4" fmla="*/ 2147483647 w 1722"/>
              <a:gd name="T5" fmla="*/ 2147483647 h 1382"/>
              <a:gd name="T6" fmla="*/ 2147483647 w 1722"/>
              <a:gd name="T7" fmla="*/ 2147483647 h 1382"/>
              <a:gd name="T8" fmla="*/ 2147483647 w 1722"/>
              <a:gd name="T9" fmla="*/ 2147483647 h 1382"/>
              <a:gd name="T10" fmla="*/ 2147483647 w 1722"/>
              <a:gd name="T11" fmla="*/ 2147483647 h 1382"/>
              <a:gd name="T12" fmla="*/ 2147483647 w 1722"/>
              <a:gd name="T13" fmla="*/ 2147483647 h 1382"/>
              <a:gd name="T14" fmla="*/ 2147483647 w 1722"/>
              <a:gd name="T15" fmla="*/ 2147483647 h 1382"/>
              <a:gd name="T16" fmla="*/ 2147483647 w 1722"/>
              <a:gd name="T17" fmla="*/ 2147483647 h 1382"/>
              <a:gd name="T18" fmla="*/ 2147483647 w 1722"/>
              <a:gd name="T19" fmla="*/ 2147483647 h 1382"/>
              <a:gd name="T20" fmla="*/ 2147483647 w 1722"/>
              <a:gd name="T21" fmla="*/ 0 h 1382"/>
              <a:gd name="T22" fmla="*/ 2147483647 w 1722"/>
              <a:gd name="T23" fmla="*/ 2147483647 h 1382"/>
              <a:gd name="T24" fmla="*/ 2147483647 w 1722"/>
              <a:gd name="T25" fmla="*/ 2147483647 h 138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22"/>
              <a:gd name="T40" fmla="*/ 0 h 1382"/>
              <a:gd name="T41" fmla="*/ 1722 w 1722"/>
              <a:gd name="T42" fmla="*/ 1382 h 138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22" h="1382">
                <a:moveTo>
                  <a:pt x="6" y="79"/>
                </a:moveTo>
                <a:cubicBezTo>
                  <a:pt x="0" y="294"/>
                  <a:pt x="3" y="1087"/>
                  <a:pt x="6" y="1300"/>
                </a:cubicBezTo>
                <a:cubicBezTo>
                  <a:pt x="8" y="1336"/>
                  <a:pt x="36" y="1359"/>
                  <a:pt x="46" y="1367"/>
                </a:cubicBezTo>
                <a:cubicBezTo>
                  <a:pt x="60" y="1381"/>
                  <a:pt x="109" y="1382"/>
                  <a:pt x="121" y="1381"/>
                </a:cubicBezTo>
                <a:cubicBezTo>
                  <a:pt x="368" y="1362"/>
                  <a:pt x="1388" y="1336"/>
                  <a:pt x="1658" y="1312"/>
                </a:cubicBezTo>
                <a:cubicBezTo>
                  <a:pt x="1658" y="1315"/>
                  <a:pt x="1684" y="1300"/>
                  <a:pt x="1696" y="1286"/>
                </a:cubicBezTo>
                <a:cubicBezTo>
                  <a:pt x="1708" y="1272"/>
                  <a:pt x="1714" y="1250"/>
                  <a:pt x="1714" y="1247"/>
                </a:cubicBezTo>
                <a:cubicBezTo>
                  <a:pt x="1714" y="1065"/>
                  <a:pt x="1722" y="347"/>
                  <a:pt x="1715" y="157"/>
                </a:cubicBezTo>
                <a:cubicBezTo>
                  <a:pt x="1715" y="124"/>
                  <a:pt x="1711" y="104"/>
                  <a:pt x="1689" y="87"/>
                </a:cubicBezTo>
                <a:cubicBezTo>
                  <a:pt x="1667" y="70"/>
                  <a:pt x="1659" y="73"/>
                  <a:pt x="1637" y="67"/>
                </a:cubicBezTo>
                <a:cubicBezTo>
                  <a:pt x="1375" y="49"/>
                  <a:pt x="360" y="16"/>
                  <a:pt x="95" y="0"/>
                </a:cubicBezTo>
                <a:cubicBezTo>
                  <a:pt x="72" y="0"/>
                  <a:pt x="41" y="14"/>
                  <a:pt x="29" y="31"/>
                </a:cubicBezTo>
                <a:cubicBezTo>
                  <a:pt x="17" y="48"/>
                  <a:pt x="13" y="49"/>
                  <a:pt x="6" y="79"/>
                </a:cubicBezTo>
                <a:close/>
              </a:path>
            </a:pathLst>
          </a:custGeom>
          <a:solidFill>
            <a:schemeClr val="accent1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gray">
          <a:xfrm>
            <a:off x="6213475" y="2522538"/>
            <a:ext cx="21336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IP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地址变化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20650" indent="-120650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rgbClr val="FFFFFF"/>
                </a:solidFill>
              </a:rPr>
              <a:t>及时通知运维人员，开通</a:t>
            </a:r>
            <a:r>
              <a:rPr lang="en-US" altLang="zh-CN" dirty="0" smtClean="0">
                <a:solidFill>
                  <a:srgbClr val="FFFFFF"/>
                </a:solidFill>
              </a:rPr>
              <a:t>IP</a:t>
            </a:r>
            <a:r>
              <a:rPr lang="zh-CN" altLang="en-US" dirty="0" smtClean="0">
                <a:solidFill>
                  <a:srgbClr val="FFFFFF"/>
                </a:solidFill>
              </a:rPr>
              <a:t>地址限制，否则将无法访问系统</a:t>
            </a:r>
            <a:endParaRPr lang="en-US" altLang="zh-CN" dirty="0">
              <a:solidFill>
                <a:srgbClr val="FFFFFF"/>
              </a:solidFill>
            </a:endParaRPr>
          </a:p>
        </p:txBody>
      </p: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3124200" y="2446338"/>
            <a:ext cx="2895600" cy="1325562"/>
            <a:chOff x="1973" y="1027"/>
            <a:chExt cx="1926" cy="937"/>
          </a:xfrm>
        </p:grpSpPr>
        <p:sp>
          <p:nvSpPr>
            <p:cNvPr id="29" name="Oval 28"/>
            <p:cNvSpPr>
              <a:spLocks noChangeArrowheads="1"/>
            </p:cNvSpPr>
            <p:nvPr/>
          </p:nvSpPr>
          <p:spPr bwMode="gray">
            <a:xfrm>
              <a:off x="1994" y="1057"/>
              <a:ext cx="1905" cy="907"/>
            </a:xfrm>
            <a:prstGeom prst="ellipse">
              <a:avLst/>
            </a:prstGeom>
            <a:gradFill rotWithShape="1">
              <a:gsLst>
                <a:gs pos="0">
                  <a:srgbClr val="0066CC">
                    <a:gamma/>
                    <a:shade val="63529"/>
                    <a:invGamma/>
                  </a:srgbClr>
                </a:gs>
                <a:gs pos="100000">
                  <a:srgbClr val="0066C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gray">
            <a:xfrm>
              <a:off x="1973" y="1027"/>
              <a:ext cx="1905" cy="907"/>
            </a:xfrm>
            <a:prstGeom prst="ellipse">
              <a:avLst/>
            </a:prstGeom>
            <a:gradFill rotWithShape="1">
              <a:gsLst>
                <a:gs pos="0">
                  <a:srgbClr val="9BC7F3"/>
                </a:gs>
                <a:gs pos="100000">
                  <a:srgbClr val="1D80E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" name="Oval 30"/>
          <p:cNvSpPr>
            <a:spLocks noChangeArrowheads="1"/>
          </p:cNvSpPr>
          <p:nvPr/>
        </p:nvSpPr>
        <p:spPr bwMode="gray">
          <a:xfrm>
            <a:off x="3260725" y="2370138"/>
            <a:ext cx="2592388" cy="1149350"/>
          </a:xfrm>
          <a:prstGeom prst="ellipse">
            <a:avLst/>
          </a:prstGeom>
          <a:gradFill rotWithShape="1">
            <a:gsLst>
              <a:gs pos="0">
                <a:srgbClr val="765E00"/>
              </a:gs>
              <a:gs pos="100000">
                <a:srgbClr val="FFCC00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gray">
          <a:xfrm>
            <a:off x="3294063" y="2376488"/>
            <a:ext cx="2528887" cy="1120775"/>
          </a:xfrm>
          <a:prstGeom prst="ellipse">
            <a:avLst/>
          </a:prstGeom>
          <a:gradFill rotWithShape="1">
            <a:gsLst>
              <a:gs pos="0">
                <a:srgbClr val="FFCC00">
                  <a:alpha val="0"/>
                </a:srgbClr>
              </a:gs>
              <a:gs pos="100000">
                <a:srgbClr val="FFEDA6"/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gray">
          <a:xfrm>
            <a:off x="3321050" y="2387600"/>
            <a:ext cx="2406650" cy="1046163"/>
          </a:xfrm>
          <a:prstGeom prst="ellipse">
            <a:avLst/>
          </a:prstGeom>
          <a:gradFill rotWithShape="1">
            <a:gsLst>
              <a:gs pos="0">
                <a:srgbClr val="CAA200"/>
              </a:gs>
              <a:gs pos="100000">
                <a:srgbClr val="FFCC00">
                  <a:alpha val="48000"/>
                </a:srgb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gray">
          <a:xfrm>
            <a:off x="3448050" y="2411413"/>
            <a:ext cx="2117725" cy="8477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CC00">
                  <a:alpha val="37999"/>
                </a:srgb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5" name="Text Box 34"/>
          <p:cNvSpPr txBox="1">
            <a:spLocks noChangeArrowheads="1"/>
          </p:cNvSpPr>
          <p:nvPr/>
        </p:nvSpPr>
        <p:spPr bwMode="gray">
          <a:xfrm>
            <a:off x="3763079" y="2607119"/>
            <a:ext cx="162737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 dirty="0" smtClean="0">
                <a:solidFill>
                  <a:srgbClr val="FF0000"/>
                </a:solidFill>
              </a:rPr>
              <a:t>注意事项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4038600" y="3970338"/>
            <a:ext cx="457200" cy="1138237"/>
            <a:chOff x="2304" y="1344"/>
            <a:chExt cx="498" cy="1245"/>
          </a:xfrm>
        </p:grpSpPr>
        <p:sp>
          <p:nvSpPr>
            <p:cNvPr id="37" name="Freeform 36"/>
            <p:cNvSpPr>
              <a:spLocks/>
            </p:cNvSpPr>
            <p:nvPr/>
          </p:nvSpPr>
          <p:spPr bwMode="gray">
            <a:xfrm>
              <a:off x="2425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gray">
            <a:xfrm>
              <a:off x="2304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Group 38"/>
          <p:cNvGrpSpPr>
            <a:grpSpLocks/>
          </p:cNvGrpSpPr>
          <p:nvPr/>
        </p:nvGrpSpPr>
        <p:grpSpPr bwMode="auto">
          <a:xfrm>
            <a:off x="4572000" y="3970338"/>
            <a:ext cx="457200" cy="1138237"/>
            <a:chOff x="2880" y="1344"/>
            <a:chExt cx="498" cy="1245"/>
          </a:xfrm>
        </p:grpSpPr>
        <p:sp>
          <p:nvSpPr>
            <p:cNvPr id="40" name="Freeform 39"/>
            <p:cNvSpPr>
              <a:spLocks/>
            </p:cNvSpPr>
            <p:nvPr/>
          </p:nvSpPr>
          <p:spPr bwMode="gray">
            <a:xfrm>
              <a:off x="3001" y="1344"/>
              <a:ext cx="233" cy="254"/>
            </a:xfrm>
            <a:custGeom>
              <a:avLst/>
              <a:gdLst>
                <a:gd name="T0" fmla="*/ 30 w 267"/>
                <a:gd name="T1" fmla="*/ 0 h 292"/>
                <a:gd name="T2" fmla="*/ 36 w 267"/>
                <a:gd name="T3" fmla="*/ 3 h 292"/>
                <a:gd name="T4" fmla="*/ 41 w 267"/>
                <a:gd name="T5" fmla="*/ 3 h 292"/>
                <a:gd name="T6" fmla="*/ 47 w 267"/>
                <a:gd name="T7" fmla="*/ 6 h 292"/>
                <a:gd name="T8" fmla="*/ 51 w 267"/>
                <a:gd name="T9" fmla="*/ 9 h 292"/>
                <a:gd name="T10" fmla="*/ 55 w 267"/>
                <a:gd name="T11" fmla="*/ 14 h 292"/>
                <a:gd name="T12" fmla="*/ 57 w 267"/>
                <a:gd name="T13" fmla="*/ 18 h 292"/>
                <a:gd name="T14" fmla="*/ 59 w 267"/>
                <a:gd name="T15" fmla="*/ 24 h 292"/>
                <a:gd name="T16" fmla="*/ 59 w 267"/>
                <a:gd name="T17" fmla="*/ 32 h 292"/>
                <a:gd name="T18" fmla="*/ 59 w 267"/>
                <a:gd name="T19" fmla="*/ 37 h 292"/>
                <a:gd name="T20" fmla="*/ 57 w 267"/>
                <a:gd name="T21" fmla="*/ 43 h 292"/>
                <a:gd name="T22" fmla="*/ 55 w 267"/>
                <a:gd name="T23" fmla="*/ 49 h 292"/>
                <a:gd name="T24" fmla="*/ 51 w 267"/>
                <a:gd name="T25" fmla="*/ 54 h 292"/>
                <a:gd name="T26" fmla="*/ 47 w 267"/>
                <a:gd name="T27" fmla="*/ 58 h 292"/>
                <a:gd name="T28" fmla="*/ 41 w 267"/>
                <a:gd name="T29" fmla="*/ 60 h 292"/>
                <a:gd name="T30" fmla="*/ 36 w 267"/>
                <a:gd name="T31" fmla="*/ 63 h 292"/>
                <a:gd name="T32" fmla="*/ 30 w 267"/>
                <a:gd name="T33" fmla="*/ 64 h 292"/>
                <a:gd name="T34" fmla="*/ 23 w 267"/>
                <a:gd name="T35" fmla="*/ 63 h 292"/>
                <a:gd name="T36" fmla="*/ 17 w 267"/>
                <a:gd name="T37" fmla="*/ 59 h 292"/>
                <a:gd name="T38" fmla="*/ 11 w 267"/>
                <a:gd name="T39" fmla="*/ 56 h 292"/>
                <a:gd name="T40" fmla="*/ 7 w 267"/>
                <a:gd name="T41" fmla="*/ 51 h 292"/>
                <a:gd name="T42" fmla="*/ 3 w 267"/>
                <a:gd name="T43" fmla="*/ 44 h 292"/>
                <a:gd name="T44" fmla="*/ 3 w 267"/>
                <a:gd name="T45" fmla="*/ 37 h 292"/>
                <a:gd name="T46" fmla="*/ 0 w 267"/>
                <a:gd name="T47" fmla="*/ 32 h 292"/>
                <a:gd name="T48" fmla="*/ 3 w 267"/>
                <a:gd name="T49" fmla="*/ 24 h 292"/>
                <a:gd name="T50" fmla="*/ 3 w 267"/>
                <a:gd name="T51" fmla="*/ 17 h 292"/>
                <a:gd name="T52" fmla="*/ 7 w 267"/>
                <a:gd name="T53" fmla="*/ 11 h 292"/>
                <a:gd name="T54" fmla="*/ 11 w 267"/>
                <a:gd name="T55" fmla="*/ 7 h 292"/>
                <a:gd name="T56" fmla="*/ 17 w 267"/>
                <a:gd name="T57" fmla="*/ 3 h 292"/>
                <a:gd name="T58" fmla="*/ 23 w 267"/>
                <a:gd name="T59" fmla="*/ 3 h 292"/>
                <a:gd name="T60" fmla="*/ 30 w 267"/>
                <a:gd name="T61" fmla="*/ 0 h 2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7"/>
                <a:gd name="T94" fmla="*/ 0 h 292"/>
                <a:gd name="T95" fmla="*/ 267 w 267"/>
                <a:gd name="T96" fmla="*/ 292 h 2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7" h="292">
                  <a:moveTo>
                    <a:pt x="133" y="0"/>
                  </a:moveTo>
                  <a:lnTo>
                    <a:pt x="161" y="3"/>
                  </a:lnTo>
                  <a:lnTo>
                    <a:pt x="186" y="12"/>
                  </a:lnTo>
                  <a:lnTo>
                    <a:pt x="209" y="25"/>
                  </a:lnTo>
                  <a:lnTo>
                    <a:pt x="228" y="42"/>
                  </a:lnTo>
                  <a:lnTo>
                    <a:pt x="245" y="64"/>
                  </a:lnTo>
                  <a:lnTo>
                    <a:pt x="257" y="88"/>
                  </a:lnTo>
                  <a:lnTo>
                    <a:pt x="265" y="116"/>
                  </a:lnTo>
                  <a:lnTo>
                    <a:pt x="267" y="146"/>
                  </a:lnTo>
                  <a:lnTo>
                    <a:pt x="265" y="175"/>
                  </a:lnTo>
                  <a:lnTo>
                    <a:pt x="257" y="203"/>
                  </a:lnTo>
                  <a:lnTo>
                    <a:pt x="245" y="227"/>
                  </a:lnTo>
                  <a:lnTo>
                    <a:pt x="228" y="249"/>
                  </a:lnTo>
                  <a:lnTo>
                    <a:pt x="209" y="267"/>
                  </a:lnTo>
                  <a:lnTo>
                    <a:pt x="186" y="281"/>
                  </a:lnTo>
                  <a:lnTo>
                    <a:pt x="161" y="289"/>
                  </a:lnTo>
                  <a:lnTo>
                    <a:pt x="133" y="292"/>
                  </a:lnTo>
                  <a:lnTo>
                    <a:pt x="103" y="288"/>
                  </a:lnTo>
                  <a:lnTo>
                    <a:pt x="75" y="277"/>
                  </a:lnTo>
                  <a:lnTo>
                    <a:pt x="51" y="260"/>
                  </a:lnTo>
                  <a:lnTo>
                    <a:pt x="29" y="237"/>
                  </a:lnTo>
                  <a:lnTo>
                    <a:pt x="13" y="210"/>
                  </a:lnTo>
                  <a:lnTo>
                    <a:pt x="4" y="178"/>
                  </a:lnTo>
                  <a:lnTo>
                    <a:pt x="0" y="146"/>
                  </a:lnTo>
                  <a:lnTo>
                    <a:pt x="4" y="113"/>
                  </a:lnTo>
                  <a:lnTo>
                    <a:pt x="13" y="81"/>
                  </a:lnTo>
                  <a:lnTo>
                    <a:pt x="29" y="54"/>
                  </a:lnTo>
                  <a:lnTo>
                    <a:pt x="51" y="32"/>
                  </a:lnTo>
                  <a:lnTo>
                    <a:pt x="75" y="14"/>
                  </a:lnTo>
                  <a:lnTo>
                    <a:pt x="103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gray">
            <a:xfrm>
              <a:off x="2880" y="1625"/>
              <a:ext cx="498" cy="964"/>
            </a:xfrm>
            <a:custGeom>
              <a:avLst/>
              <a:gdLst>
                <a:gd name="T0" fmla="*/ 16 w 573"/>
                <a:gd name="T1" fmla="*/ 3 h 1111"/>
                <a:gd name="T2" fmla="*/ 7 w 573"/>
                <a:gd name="T3" fmla="*/ 7 h 1111"/>
                <a:gd name="T4" fmla="*/ 3 w 573"/>
                <a:gd name="T5" fmla="*/ 16 h 1111"/>
                <a:gd name="T6" fmla="*/ 0 w 573"/>
                <a:gd name="T7" fmla="*/ 107 h 1111"/>
                <a:gd name="T8" fmla="*/ 1 w 573"/>
                <a:gd name="T9" fmla="*/ 108 h 1111"/>
                <a:gd name="T10" fmla="*/ 3 w 573"/>
                <a:gd name="T11" fmla="*/ 111 h 1111"/>
                <a:gd name="T12" fmla="*/ 6 w 573"/>
                <a:gd name="T13" fmla="*/ 115 h 1111"/>
                <a:gd name="T14" fmla="*/ 12 w 573"/>
                <a:gd name="T15" fmla="*/ 117 h 1111"/>
                <a:gd name="T16" fmla="*/ 18 w 573"/>
                <a:gd name="T17" fmla="*/ 116 h 1111"/>
                <a:gd name="T18" fmla="*/ 21 w 573"/>
                <a:gd name="T19" fmla="*/ 112 h 1111"/>
                <a:gd name="T20" fmla="*/ 23 w 573"/>
                <a:gd name="T21" fmla="*/ 108 h 1111"/>
                <a:gd name="T22" fmla="*/ 23 w 573"/>
                <a:gd name="T23" fmla="*/ 105 h 1111"/>
                <a:gd name="T24" fmla="*/ 23 w 573"/>
                <a:gd name="T25" fmla="*/ 36 h 1111"/>
                <a:gd name="T26" fmla="*/ 28 w 573"/>
                <a:gd name="T27" fmla="*/ 225 h 1111"/>
                <a:gd name="T28" fmla="*/ 29 w 573"/>
                <a:gd name="T29" fmla="*/ 225 h 1111"/>
                <a:gd name="T30" fmla="*/ 32 w 573"/>
                <a:gd name="T31" fmla="*/ 229 h 1111"/>
                <a:gd name="T32" fmla="*/ 37 w 573"/>
                <a:gd name="T33" fmla="*/ 232 h 1111"/>
                <a:gd name="T34" fmla="*/ 43 w 573"/>
                <a:gd name="T35" fmla="*/ 233 h 1111"/>
                <a:gd name="T36" fmla="*/ 48 w 573"/>
                <a:gd name="T37" fmla="*/ 233 h 1111"/>
                <a:gd name="T38" fmla="*/ 55 w 573"/>
                <a:gd name="T39" fmla="*/ 231 h 1111"/>
                <a:gd name="T40" fmla="*/ 58 w 573"/>
                <a:gd name="T41" fmla="*/ 226 h 1111"/>
                <a:gd name="T42" fmla="*/ 59 w 573"/>
                <a:gd name="T43" fmla="*/ 225 h 1111"/>
                <a:gd name="T44" fmla="*/ 59 w 573"/>
                <a:gd name="T45" fmla="*/ 105 h 1111"/>
                <a:gd name="T46" fmla="*/ 63 w 573"/>
                <a:gd name="T47" fmla="*/ 105 h 1111"/>
                <a:gd name="T48" fmla="*/ 63 w 573"/>
                <a:gd name="T49" fmla="*/ 112 h 1111"/>
                <a:gd name="T50" fmla="*/ 64 w 573"/>
                <a:gd name="T51" fmla="*/ 124 h 1111"/>
                <a:gd name="T52" fmla="*/ 64 w 573"/>
                <a:gd name="T53" fmla="*/ 140 h 1111"/>
                <a:gd name="T54" fmla="*/ 64 w 573"/>
                <a:gd name="T55" fmla="*/ 157 h 1111"/>
                <a:gd name="T56" fmla="*/ 64 w 573"/>
                <a:gd name="T57" fmla="*/ 175 h 1111"/>
                <a:gd name="T58" fmla="*/ 65 w 573"/>
                <a:gd name="T59" fmla="*/ 195 h 1111"/>
                <a:gd name="T60" fmla="*/ 65 w 573"/>
                <a:gd name="T61" fmla="*/ 211 h 1111"/>
                <a:gd name="T62" fmla="*/ 65 w 573"/>
                <a:gd name="T63" fmla="*/ 225 h 1111"/>
                <a:gd name="T64" fmla="*/ 66 w 573"/>
                <a:gd name="T65" fmla="*/ 225 h 1111"/>
                <a:gd name="T66" fmla="*/ 68 w 573"/>
                <a:gd name="T67" fmla="*/ 229 h 1111"/>
                <a:gd name="T68" fmla="*/ 72 w 573"/>
                <a:gd name="T69" fmla="*/ 231 h 1111"/>
                <a:gd name="T70" fmla="*/ 79 w 573"/>
                <a:gd name="T71" fmla="*/ 233 h 1111"/>
                <a:gd name="T72" fmla="*/ 88 w 573"/>
                <a:gd name="T73" fmla="*/ 231 h 1111"/>
                <a:gd name="T74" fmla="*/ 92 w 573"/>
                <a:gd name="T75" fmla="*/ 229 h 1111"/>
                <a:gd name="T76" fmla="*/ 93 w 573"/>
                <a:gd name="T77" fmla="*/ 225 h 1111"/>
                <a:gd name="T78" fmla="*/ 94 w 573"/>
                <a:gd name="T79" fmla="*/ 225 h 1111"/>
                <a:gd name="T80" fmla="*/ 100 w 573"/>
                <a:gd name="T81" fmla="*/ 36 h 1111"/>
                <a:gd name="T82" fmla="*/ 101 w 573"/>
                <a:gd name="T83" fmla="*/ 105 h 1111"/>
                <a:gd name="T84" fmla="*/ 101 w 573"/>
                <a:gd name="T85" fmla="*/ 108 h 1111"/>
                <a:gd name="T86" fmla="*/ 103 w 573"/>
                <a:gd name="T87" fmla="*/ 114 h 1111"/>
                <a:gd name="T88" fmla="*/ 108 w 573"/>
                <a:gd name="T89" fmla="*/ 116 h 1111"/>
                <a:gd name="T90" fmla="*/ 115 w 573"/>
                <a:gd name="T91" fmla="*/ 116 h 1111"/>
                <a:gd name="T92" fmla="*/ 119 w 573"/>
                <a:gd name="T93" fmla="*/ 114 h 1111"/>
                <a:gd name="T94" fmla="*/ 122 w 573"/>
                <a:gd name="T95" fmla="*/ 108 h 1111"/>
                <a:gd name="T96" fmla="*/ 123 w 573"/>
                <a:gd name="T97" fmla="*/ 106 h 1111"/>
                <a:gd name="T98" fmla="*/ 123 w 573"/>
                <a:gd name="T99" fmla="*/ 14 h 1111"/>
                <a:gd name="T100" fmla="*/ 117 w 573"/>
                <a:gd name="T101" fmla="*/ 6 h 1111"/>
                <a:gd name="T102" fmla="*/ 108 w 573"/>
                <a:gd name="T103" fmla="*/ 3 h 1111"/>
                <a:gd name="T104" fmla="*/ 20 w 573"/>
                <a:gd name="T105" fmla="*/ 0 h 11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1111"/>
                <a:gd name="T161" fmla="*/ 573 w 573"/>
                <a:gd name="T162" fmla="*/ 1111 h 11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1111">
                  <a:moveTo>
                    <a:pt x="94" y="0"/>
                  </a:moveTo>
                  <a:lnTo>
                    <a:pt x="72" y="5"/>
                  </a:lnTo>
                  <a:lnTo>
                    <a:pt x="50" y="16"/>
                  </a:lnTo>
                  <a:lnTo>
                    <a:pt x="30" y="32"/>
                  </a:lnTo>
                  <a:lnTo>
                    <a:pt x="15" y="53"/>
                  </a:lnTo>
                  <a:lnTo>
                    <a:pt x="4" y="75"/>
                  </a:lnTo>
                  <a:lnTo>
                    <a:pt x="0" y="99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1" y="516"/>
                  </a:lnTo>
                  <a:lnTo>
                    <a:pt x="4" y="525"/>
                  </a:lnTo>
                  <a:lnTo>
                    <a:pt x="9" y="533"/>
                  </a:lnTo>
                  <a:lnTo>
                    <a:pt x="16" y="543"/>
                  </a:lnTo>
                  <a:lnTo>
                    <a:pt x="26" y="550"/>
                  </a:lnTo>
                  <a:lnTo>
                    <a:pt x="39" y="556"/>
                  </a:lnTo>
                  <a:lnTo>
                    <a:pt x="56" y="557"/>
                  </a:lnTo>
                  <a:lnTo>
                    <a:pt x="72" y="556"/>
                  </a:lnTo>
                  <a:lnTo>
                    <a:pt x="84" y="551"/>
                  </a:lnTo>
                  <a:lnTo>
                    <a:pt x="92" y="543"/>
                  </a:lnTo>
                  <a:lnTo>
                    <a:pt x="100" y="534"/>
                  </a:lnTo>
                  <a:lnTo>
                    <a:pt x="103" y="525"/>
                  </a:lnTo>
                  <a:lnTo>
                    <a:pt x="106" y="516"/>
                  </a:lnTo>
                  <a:lnTo>
                    <a:pt x="107" y="508"/>
                  </a:lnTo>
                  <a:lnTo>
                    <a:pt x="108" y="503"/>
                  </a:lnTo>
                  <a:lnTo>
                    <a:pt x="108" y="500"/>
                  </a:lnTo>
                  <a:lnTo>
                    <a:pt x="108" y="166"/>
                  </a:lnTo>
                  <a:lnTo>
                    <a:pt x="134" y="167"/>
                  </a:lnTo>
                  <a:lnTo>
                    <a:pt x="135" y="1066"/>
                  </a:lnTo>
                  <a:lnTo>
                    <a:pt x="136" y="1068"/>
                  </a:lnTo>
                  <a:lnTo>
                    <a:pt x="138" y="1073"/>
                  </a:lnTo>
                  <a:lnTo>
                    <a:pt x="143" y="1080"/>
                  </a:lnTo>
                  <a:lnTo>
                    <a:pt x="151" y="1089"/>
                  </a:lnTo>
                  <a:lnTo>
                    <a:pt x="162" y="1097"/>
                  </a:lnTo>
                  <a:lnTo>
                    <a:pt x="174" y="1105"/>
                  </a:lnTo>
                  <a:lnTo>
                    <a:pt x="189" y="1110"/>
                  </a:lnTo>
                  <a:lnTo>
                    <a:pt x="199" y="1111"/>
                  </a:lnTo>
                  <a:lnTo>
                    <a:pt x="217" y="1111"/>
                  </a:lnTo>
                  <a:lnTo>
                    <a:pt x="227" y="1110"/>
                  </a:lnTo>
                  <a:lnTo>
                    <a:pt x="243" y="1105"/>
                  </a:lnTo>
                  <a:lnTo>
                    <a:pt x="255" y="1097"/>
                  </a:lnTo>
                  <a:lnTo>
                    <a:pt x="265" y="1089"/>
                  </a:lnTo>
                  <a:lnTo>
                    <a:pt x="272" y="1080"/>
                  </a:lnTo>
                  <a:lnTo>
                    <a:pt x="276" y="1073"/>
                  </a:lnTo>
                  <a:lnTo>
                    <a:pt x="278" y="1068"/>
                  </a:lnTo>
                  <a:lnTo>
                    <a:pt x="279" y="1066"/>
                  </a:lnTo>
                  <a:lnTo>
                    <a:pt x="279" y="499"/>
                  </a:lnTo>
                  <a:lnTo>
                    <a:pt x="302" y="499"/>
                  </a:lnTo>
                  <a:lnTo>
                    <a:pt x="302" y="503"/>
                  </a:lnTo>
                  <a:lnTo>
                    <a:pt x="302" y="515"/>
                  </a:lnTo>
                  <a:lnTo>
                    <a:pt x="302" y="534"/>
                  </a:lnTo>
                  <a:lnTo>
                    <a:pt x="302" y="560"/>
                  </a:lnTo>
                  <a:lnTo>
                    <a:pt x="304" y="590"/>
                  </a:lnTo>
                  <a:lnTo>
                    <a:pt x="304" y="626"/>
                  </a:lnTo>
                  <a:lnTo>
                    <a:pt x="304" y="664"/>
                  </a:lnTo>
                  <a:lnTo>
                    <a:pt x="304" y="706"/>
                  </a:lnTo>
                  <a:lnTo>
                    <a:pt x="304" y="750"/>
                  </a:lnTo>
                  <a:lnTo>
                    <a:pt x="304" y="793"/>
                  </a:lnTo>
                  <a:lnTo>
                    <a:pt x="304" y="838"/>
                  </a:lnTo>
                  <a:lnTo>
                    <a:pt x="305" y="882"/>
                  </a:lnTo>
                  <a:lnTo>
                    <a:pt x="305" y="926"/>
                  </a:lnTo>
                  <a:lnTo>
                    <a:pt x="305" y="966"/>
                  </a:lnTo>
                  <a:lnTo>
                    <a:pt x="305" y="1004"/>
                  </a:lnTo>
                  <a:lnTo>
                    <a:pt x="305" y="1037"/>
                  </a:lnTo>
                  <a:lnTo>
                    <a:pt x="305" y="1066"/>
                  </a:lnTo>
                  <a:lnTo>
                    <a:pt x="305" y="1067"/>
                  </a:lnTo>
                  <a:lnTo>
                    <a:pt x="306" y="1073"/>
                  </a:lnTo>
                  <a:lnTo>
                    <a:pt x="310" y="1079"/>
                  </a:lnTo>
                  <a:lnTo>
                    <a:pt x="315" y="1088"/>
                  </a:lnTo>
                  <a:lnTo>
                    <a:pt x="323" y="1096"/>
                  </a:lnTo>
                  <a:lnTo>
                    <a:pt x="335" y="1103"/>
                  </a:lnTo>
                  <a:lnTo>
                    <a:pt x="351" y="1108"/>
                  </a:lnTo>
                  <a:lnTo>
                    <a:pt x="372" y="1111"/>
                  </a:lnTo>
                  <a:lnTo>
                    <a:pt x="392" y="1108"/>
                  </a:lnTo>
                  <a:lnTo>
                    <a:pt x="408" y="1103"/>
                  </a:lnTo>
                  <a:lnTo>
                    <a:pt x="420" y="1096"/>
                  </a:lnTo>
                  <a:lnTo>
                    <a:pt x="429" y="1089"/>
                  </a:lnTo>
                  <a:lnTo>
                    <a:pt x="434" y="1080"/>
                  </a:lnTo>
                  <a:lnTo>
                    <a:pt x="437" y="1073"/>
                  </a:lnTo>
                  <a:lnTo>
                    <a:pt x="438" y="1068"/>
                  </a:lnTo>
                  <a:lnTo>
                    <a:pt x="438" y="1067"/>
                  </a:lnTo>
                  <a:lnTo>
                    <a:pt x="440" y="166"/>
                  </a:lnTo>
                  <a:lnTo>
                    <a:pt x="466" y="166"/>
                  </a:lnTo>
                  <a:lnTo>
                    <a:pt x="466" y="500"/>
                  </a:lnTo>
                  <a:lnTo>
                    <a:pt x="468" y="503"/>
                  </a:lnTo>
                  <a:lnTo>
                    <a:pt x="469" y="509"/>
                  </a:lnTo>
                  <a:lnTo>
                    <a:pt x="472" y="517"/>
                  </a:lnTo>
                  <a:lnTo>
                    <a:pt x="477" y="527"/>
                  </a:lnTo>
                  <a:lnTo>
                    <a:pt x="483" y="537"/>
                  </a:lnTo>
                  <a:lnTo>
                    <a:pt x="493" y="545"/>
                  </a:lnTo>
                  <a:lnTo>
                    <a:pt x="505" y="551"/>
                  </a:lnTo>
                  <a:lnTo>
                    <a:pt x="520" y="554"/>
                  </a:lnTo>
                  <a:lnTo>
                    <a:pt x="536" y="551"/>
                  </a:lnTo>
                  <a:lnTo>
                    <a:pt x="548" y="545"/>
                  </a:lnTo>
                  <a:lnTo>
                    <a:pt x="557" y="537"/>
                  </a:lnTo>
                  <a:lnTo>
                    <a:pt x="563" y="527"/>
                  </a:lnTo>
                  <a:lnTo>
                    <a:pt x="570" y="517"/>
                  </a:lnTo>
                  <a:lnTo>
                    <a:pt x="573" y="510"/>
                  </a:lnTo>
                  <a:lnTo>
                    <a:pt x="573" y="508"/>
                  </a:lnTo>
                  <a:lnTo>
                    <a:pt x="573" y="79"/>
                  </a:lnTo>
                  <a:lnTo>
                    <a:pt x="572" y="68"/>
                  </a:lnTo>
                  <a:lnTo>
                    <a:pt x="561" y="47"/>
                  </a:lnTo>
                  <a:lnTo>
                    <a:pt x="546" y="28"/>
                  </a:lnTo>
                  <a:lnTo>
                    <a:pt x="528" y="14"/>
                  </a:lnTo>
                  <a:lnTo>
                    <a:pt x="506" y="4"/>
                  </a:lnTo>
                  <a:lnTo>
                    <a:pt x="485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15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gray">
          <a:xfrm>
            <a:off x="2891805" y="5117306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40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42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43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5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6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7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8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9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44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50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51" name="组合 135"/>
          <p:cNvGrpSpPr>
            <a:grpSpLocks/>
          </p:cNvGrpSpPr>
          <p:nvPr/>
        </p:nvGrpSpPr>
        <p:grpSpPr bwMode="auto">
          <a:xfrm>
            <a:off x="2969568" y="2453606"/>
            <a:ext cx="469900" cy="473075"/>
            <a:chOff x="2900737" y="1484782"/>
            <a:chExt cx="533400" cy="522979"/>
          </a:xfrm>
        </p:grpSpPr>
        <p:grpSp>
          <p:nvGrpSpPr>
            <p:cNvPr id="5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5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8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59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60" name="组合 144"/>
          <p:cNvGrpSpPr>
            <a:grpSpLocks/>
          </p:cNvGrpSpPr>
          <p:nvPr/>
        </p:nvGrpSpPr>
        <p:grpSpPr bwMode="auto">
          <a:xfrm>
            <a:off x="2969568" y="3028281"/>
            <a:ext cx="469900" cy="471487"/>
            <a:chOff x="2900737" y="1484782"/>
            <a:chExt cx="533400" cy="522979"/>
          </a:xfrm>
        </p:grpSpPr>
        <p:grpSp>
          <p:nvGrpSpPr>
            <p:cNvPr id="61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3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4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5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6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7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2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68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69" name="Text Box 70"/>
          <p:cNvSpPr txBox="1">
            <a:spLocks noChangeArrowheads="1"/>
          </p:cNvSpPr>
          <p:nvPr/>
        </p:nvSpPr>
        <p:spPr bwMode="gray">
          <a:xfrm>
            <a:off x="3012455" y="5196681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7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0" name="Text Box 63"/>
          <p:cNvSpPr txBox="1">
            <a:spLocks noChangeArrowheads="1"/>
          </p:cNvSpPr>
          <p:nvPr/>
        </p:nvSpPr>
        <p:spPr bwMode="gray">
          <a:xfrm>
            <a:off x="3676006" y="3604658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grpSp>
        <p:nvGrpSpPr>
          <p:cNvPr id="71" name="组合 162"/>
          <p:cNvGrpSpPr>
            <a:grpSpLocks/>
          </p:cNvGrpSpPr>
          <p:nvPr/>
        </p:nvGrpSpPr>
        <p:grpSpPr bwMode="auto">
          <a:xfrm>
            <a:off x="2969568" y="4107781"/>
            <a:ext cx="469900" cy="473075"/>
            <a:chOff x="2900737" y="1484782"/>
            <a:chExt cx="533400" cy="522979"/>
          </a:xfrm>
        </p:grpSpPr>
        <p:grpSp>
          <p:nvGrpSpPr>
            <p:cNvPr id="7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7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8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85" name="组合 171"/>
          <p:cNvGrpSpPr>
            <a:grpSpLocks/>
          </p:cNvGrpSpPr>
          <p:nvPr/>
        </p:nvGrpSpPr>
        <p:grpSpPr bwMode="auto">
          <a:xfrm>
            <a:off x="2969568" y="4652293"/>
            <a:ext cx="469900" cy="473075"/>
            <a:chOff x="2900737" y="1484782"/>
            <a:chExt cx="533400" cy="522979"/>
          </a:xfrm>
        </p:grpSpPr>
        <p:grpSp>
          <p:nvGrpSpPr>
            <p:cNvPr id="8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98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99" name="组合 180"/>
          <p:cNvGrpSpPr>
            <a:grpSpLocks/>
          </p:cNvGrpSpPr>
          <p:nvPr/>
        </p:nvGrpSpPr>
        <p:grpSpPr bwMode="auto">
          <a:xfrm>
            <a:off x="2969568" y="3578830"/>
            <a:ext cx="469900" cy="473075"/>
            <a:chOff x="2900737" y="1484782"/>
            <a:chExt cx="533400" cy="522979"/>
          </a:xfrm>
        </p:grpSpPr>
        <p:grpSp>
          <p:nvGrpSpPr>
            <p:cNvPr id="100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2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1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11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89"/>
          <p:cNvGrpSpPr>
            <a:grpSpLocks/>
          </p:cNvGrpSpPr>
          <p:nvPr/>
        </p:nvGrpSpPr>
        <p:grpSpPr bwMode="auto">
          <a:xfrm>
            <a:off x="2969568" y="5733381"/>
            <a:ext cx="469900" cy="471487"/>
            <a:chOff x="2900737" y="1484782"/>
            <a:chExt cx="533400" cy="522979"/>
          </a:xfrm>
        </p:grpSpPr>
        <p:grpSp>
          <p:nvGrpSpPr>
            <p:cNvPr id="11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12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02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优点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 rot="16200000">
            <a:off x="4397870" y="2682340"/>
            <a:ext cx="2950876" cy="25450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00CCFF"/>
              </a:gs>
              <a:gs pos="100000">
                <a:srgbClr val="005E76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6" name="AutoShape 26"/>
          <p:cNvSpPr>
            <a:spLocks noChangeArrowheads="1"/>
          </p:cNvSpPr>
          <p:nvPr/>
        </p:nvSpPr>
        <p:spPr bwMode="auto">
          <a:xfrm rot="5400000" flipH="1">
            <a:off x="1749714" y="2682339"/>
            <a:ext cx="2950876" cy="2545001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0066CC"/>
              </a:gs>
              <a:gs pos="100000">
                <a:srgbClr val="002F5E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7" name="AutoShape 33"/>
          <p:cNvSpPr>
            <a:spLocks noChangeArrowheads="1"/>
          </p:cNvSpPr>
          <p:nvPr/>
        </p:nvSpPr>
        <p:spPr bwMode="auto">
          <a:xfrm>
            <a:off x="3189047" y="2610781"/>
            <a:ext cx="2702681" cy="2689592"/>
          </a:xfrm>
          <a:custGeom>
            <a:avLst/>
            <a:gdLst>
              <a:gd name="T0" fmla="*/ 196219663 w 21600"/>
              <a:gd name="T1" fmla="*/ 0 h 21600"/>
              <a:gd name="T2" fmla="*/ 48437104 w 21600"/>
              <a:gd name="T3" fmla="*/ 193498810 h 21600"/>
              <a:gd name="T4" fmla="*/ 196219663 w 21600"/>
              <a:gd name="T5" fmla="*/ 95610714 h 21600"/>
              <a:gd name="T6" fmla="*/ 344002104 w 21600"/>
              <a:gd name="T7" fmla="*/ 1934988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7 w 21600"/>
              <a:gd name="T13" fmla="*/ 0 h 21600"/>
              <a:gd name="T14" fmla="*/ 21153 w 21600"/>
              <a:gd name="T15" fmla="*/ 1235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332" y="10794"/>
                </a:moveTo>
                <a:cubicBezTo>
                  <a:pt x="5335" y="7776"/>
                  <a:pt x="7782" y="5331"/>
                  <a:pt x="10800" y="5332"/>
                </a:cubicBezTo>
                <a:cubicBezTo>
                  <a:pt x="13817" y="5332"/>
                  <a:pt x="16264" y="7776"/>
                  <a:pt x="16267" y="10794"/>
                </a:cubicBezTo>
                <a:lnTo>
                  <a:pt x="21599" y="10788"/>
                </a:lnTo>
                <a:cubicBezTo>
                  <a:pt x="21593" y="4828"/>
                  <a:pt x="16760" y="-1"/>
                  <a:pt x="10799" y="0"/>
                </a:cubicBezTo>
                <a:cubicBezTo>
                  <a:pt x="4839" y="0"/>
                  <a:pt x="6" y="4828"/>
                  <a:pt x="0" y="10788"/>
                </a:cubicBezTo>
                <a:close/>
              </a:path>
            </a:pathLst>
          </a:custGeom>
          <a:gradFill rotWithShape="1">
            <a:gsLst>
              <a:gs pos="0">
                <a:srgbClr val="000066"/>
              </a:gs>
              <a:gs pos="100000">
                <a:srgbClr val="3288C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8" name="AutoShape 37"/>
          <p:cNvSpPr>
            <a:spLocks noChangeArrowheads="1"/>
          </p:cNvSpPr>
          <p:nvPr/>
        </p:nvSpPr>
        <p:spPr bwMode="auto">
          <a:xfrm rot="10800000">
            <a:off x="3189047" y="2610781"/>
            <a:ext cx="2702681" cy="2689592"/>
          </a:xfrm>
          <a:custGeom>
            <a:avLst/>
            <a:gdLst>
              <a:gd name="T0" fmla="*/ 196219663 w 21600"/>
              <a:gd name="T1" fmla="*/ 0 h 21600"/>
              <a:gd name="T2" fmla="*/ 48437104 w 21600"/>
              <a:gd name="T3" fmla="*/ 193498810 h 21600"/>
              <a:gd name="T4" fmla="*/ 196219663 w 21600"/>
              <a:gd name="T5" fmla="*/ 95610714 h 21600"/>
              <a:gd name="T6" fmla="*/ 344002104 w 21600"/>
              <a:gd name="T7" fmla="*/ 1934988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7 w 21600"/>
              <a:gd name="T13" fmla="*/ 0 h 21600"/>
              <a:gd name="T14" fmla="*/ 21153 w 21600"/>
              <a:gd name="T15" fmla="*/ 1235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332" y="10794"/>
                </a:moveTo>
                <a:cubicBezTo>
                  <a:pt x="5335" y="7776"/>
                  <a:pt x="7782" y="5331"/>
                  <a:pt x="10800" y="5332"/>
                </a:cubicBezTo>
                <a:cubicBezTo>
                  <a:pt x="13817" y="5332"/>
                  <a:pt x="16264" y="7776"/>
                  <a:pt x="16267" y="10794"/>
                </a:cubicBezTo>
                <a:lnTo>
                  <a:pt x="21599" y="10788"/>
                </a:lnTo>
                <a:cubicBezTo>
                  <a:pt x="21593" y="4828"/>
                  <a:pt x="16760" y="-1"/>
                  <a:pt x="10799" y="0"/>
                </a:cubicBezTo>
                <a:cubicBezTo>
                  <a:pt x="4839" y="0"/>
                  <a:pt x="6" y="4828"/>
                  <a:pt x="0" y="10788"/>
                </a:cubicBezTo>
                <a:close/>
              </a:path>
            </a:pathLst>
          </a:custGeom>
          <a:gradFill rotWithShape="1">
            <a:gsLst>
              <a:gs pos="0">
                <a:srgbClr val="000066"/>
              </a:gs>
              <a:gs pos="100000">
                <a:srgbClr val="3288C2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9" name="AutoShape 38"/>
          <p:cNvSpPr>
            <a:spLocks noChangeArrowheads="1"/>
          </p:cNvSpPr>
          <p:nvPr/>
        </p:nvSpPr>
        <p:spPr bwMode="auto">
          <a:xfrm>
            <a:off x="3237678" y="2653590"/>
            <a:ext cx="2605420" cy="2539022"/>
          </a:xfrm>
          <a:custGeom>
            <a:avLst/>
            <a:gdLst>
              <a:gd name="T0" fmla="*/ 182351038 w 21600"/>
              <a:gd name="T1" fmla="*/ 0 h 21600"/>
              <a:gd name="T2" fmla="*/ 41417278 w 21600"/>
              <a:gd name="T3" fmla="*/ 172584034 h 21600"/>
              <a:gd name="T4" fmla="*/ 182351038 w 21600"/>
              <a:gd name="T5" fmla="*/ 78413895 h 21600"/>
              <a:gd name="T6" fmla="*/ 323284815 w 21600"/>
              <a:gd name="T7" fmla="*/ 17258403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907" y="10800"/>
                </a:moveTo>
                <a:cubicBezTo>
                  <a:pt x="4907" y="7545"/>
                  <a:pt x="7545" y="4907"/>
                  <a:pt x="10800" y="4907"/>
                </a:cubicBezTo>
                <a:cubicBezTo>
                  <a:pt x="14054" y="4906"/>
                  <a:pt x="16692" y="7545"/>
                  <a:pt x="16693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288C2"/>
              </a:gs>
              <a:gs pos="100000">
                <a:srgbClr val="003399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0" name="AutoShape 39"/>
          <p:cNvSpPr>
            <a:spLocks noChangeArrowheads="1"/>
          </p:cNvSpPr>
          <p:nvPr/>
        </p:nvSpPr>
        <p:spPr bwMode="auto">
          <a:xfrm rot="10800000">
            <a:off x="3239152" y="2702304"/>
            <a:ext cx="2605420" cy="2539022"/>
          </a:xfrm>
          <a:custGeom>
            <a:avLst/>
            <a:gdLst>
              <a:gd name="T0" fmla="*/ 182351038 w 21600"/>
              <a:gd name="T1" fmla="*/ 0 h 21600"/>
              <a:gd name="T2" fmla="*/ 41417278 w 21600"/>
              <a:gd name="T3" fmla="*/ 172584034 h 21600"/>
              <a:gd name="T4" fmla="*/ 182351038 w 21600"/>
              <a:gd name="T5" fmla="*/ 78413895 h 21600"/>
              <a:gd name="T6" fmla="*/ 323284815 w 21600"/>
              <a:gd name="T7" fmla="*/ 17258403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907" y="10800"/>
                </a:moveTo>
                <a:cubicBezTo>
                  <a:pt x="4907" y="7545"/>
                  <a:pt x="7545" y="4907"/>
                  <a:pt x="10800" y="4907"/>
                </a:cubicBezTo>
                <a:cubicBezTo>
                  <a:pt x="14054" y="4906"/>
                  <a:pt x="16692" y="7545"/>
                  <a:pt x="16693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288C2"/>
              </a:gs>
              <a:gs pos="100000">
                <a:srgbClr val="003399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1" name="Oval 42"/>
          <p:cNvSpPr>
            <a:spLocks noChangeArrowheads="1"/>
          </p:cNvSpPr>
          <p:nvPr/>
        </p:nvSpPr>
        <p:spPr bwMode="auto">
          <a:xfrm>
            <a:off x="3813877" y="3241108"/>
            <a:ext cx="1426497" cy="1428938"/>
          </a:xfrm>
          <a:prstGeom prst="ellipse">
            <a:avLst/>
          </a:prstGeom>
          <a:gradFill rotWithShape="1">
            <a:gsLst>
              <a:gs pos="0">
                <a:srgbClr val="003BB2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2" name="Oval 45"/>
          <p:cNvSpPr>
            <a:spLocks noChangeArrowheads="1"/>
          </p:cNvSpPr>
          <p:nvPr/>
        </p:nvSpPr>
        <p:spPr bwMode="auto">
          <a:xfrm>
            <a:off x="3936189" y="3261774"/>
            <a:ext cx="1205449" cy="1030371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3" name="AutoShape 48"/>
          <p:cNvSpPr>
            <a:spLocks noChangeArrowheads="1"/>
          </p:cNvSpPr>
          <p:nvPr/>
        </p:nvSpPr>
        <p:spPr bwMode="auto">
          <a:xfrm flipH="1">
            <a:off x="6308772" y="3384297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3333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4" name="AutoShape 49"/>
          <p:cNvSpPr>
            <a:spLocks noChangeArrowheads="1"/>
          </p:cNvSpPr>
          <p:nvPr/>
        </p:nvSpPr>
        <p:spPr bwMode="auto">
          <a:xfrm flipH="1">
            <a:off x="6308772" y="3384297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solidFill>
              <a:srgbClr val="0099CC"/>
            </a:solidFill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5" name="AutoShape 66"/>
          <p:cNvSpPr>
            <a:spLocks noChangeArrowheads="1"/>
          </p:cNvSpPr>
          <p:nvPr/>
        </p:nvSpPr>
        <p:spPr bwMode="auto">
          <a:xfrm rot="19800000" flipH="1">
            <a:off x="5471737" y="1556792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33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6" name="AutoShape 67"/>
          <p:cNvSpPr>
            <a:spLocks noChangeArrowheads="1"/>
          </p:cNvSpPr>
          <p:nvPr/>
        </p:nvSpPr>
        <p:spPr bwMode="auto">
          <a:xfrm rot="19800000" flipH="1">
            <a:off x="5471737" y="1556792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solidFill>
              <a:srgbClr val="0099CC"/>
            </a:solidFill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68"/>
          <p:cNvSpPr>
            <a:spLocks noChangeArrowheads="1"/>
          </p:cNvSpPr>
          <p:nvPr/>
        </p:nvSpPr>
        <p:spPr bwMode="auto">
          <a:xfrm rot="1701671" flipH="1">
            <a:off x="5471737" y="5307754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33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8" name="AutoShape 69"/>
          <p:cNvSpPr>
            <a:spLocks noChangeArrowheads="1"/>
          </p:cNvSpPr>
          <p:nvPr/>
        </p:nvSpPr>
        <p:spPr bwMode="auto">
          <a:xfrm rot="1701671" flipH="1">
            <a:off x="5471737" y="5307754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solidFill>
              <a:srgbClr val="0099CC"/>
            </a:solidFill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70"/>
          <p:cNvSpPr>
            <a:spLocks noChangeArrowheads="1"/>
          </p:cNvSpPr>
          <p:nvPr/>
        </p:nvSpPr>
        <p:spPr bwMode="auto">
          <a:xfrm>
            <a:off x="1115616" y="3384297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3333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0" name="AutoShape 71"/>
          <p:cNvSpPr>
            <a:spLocks noChangeArrowheads="1"/>
          </p:cNvSpPr>
          <p:nvPr/>
        </p:nvSpPr>
        <p:spPr bwMode="auto">
          <a:xfrm>
            <a:off x="1115616" y="3384297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solidFill>
              <a:srgbClr val="0099CC"/>
            </a:solidFill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21" name="AutoShape 72"/>
          <p:cNvSpPr>
            <a:spLocks noChangeArrowheads="1"/>
          </p:cNvSpPr>
          <p:nvPr/>
        </p:nvSpPr>
        <p:spPr bwMode="auto">
          <a:xfrm rot="1800000">
            <a:off x="1952651" y="1556792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33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" name="AutoShape 73"/>
          <p:cNvSpPr>
            <a:spLocks noChangeArrowheads="1"/>
          </p:cNvSpPr>
          <p:nvPr/>
        </p:nvSpPr>
        <p:spPr bwMode="auto">
          <a:xfrm rot="1800000">
            <a:off x="1952651" y="1556792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solidFill>
              <a:srgbClr val="0099CC"/>
            </a:solidFill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74"/>
          <p:cNvSpPr>
            <a:spLocks noChangeArrowheads="1"/>
          </p:cNvSpPr>
          <p:nvPr/>
        </p:nvSpPr>
        <p:spPr bwMode="auto">
          <a:xfrm rot="19898329">
            <a:off x="1741919" y="5307754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Lef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3333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4" name="AutoShape 75"/>
          <p:cNvSpPr>
            <a:spLocks noChangeArrowheads="1"/>
          </p:cNvSpPr>
          <p:nvPr/>
        </p:nvSpPr>
        <p:spPr bwMode="auto">
          <a:xfrm rot="19898329">
            <a:off x="1741919" y="5307754"/>
            <a:ext cx="1674071" cy="1136655"/>
          </a:xfrm>
          <a:prstGeom prst="rightArrow">
            <a:avLst>
              <a:gd name="adj1" fmla="val 70389"/>
              <a:gd name="adj2" fmla="val 48310"/>
            </a:avLst>
          </a:prstGeom>
          <a:gradFill rotWithShape="1">
            <a:gsLst>
              <a:gs pos="0">
                <a:srgbClr val="CCFFFF"/>
              </a:gs>
              <a:gs pos="100000">
                <a:srgbClr val="00CCFF"/>
              </a:gs>
            </a:gsLst>
            <a:lin ang="0" scaled="1"/>
          </a:gradFill>
          <a:ln w="9525">
            <a:solidFill>
              <a:srgbClr val="0099CC"/>
            </a:solidFill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78"/>
          <p:cNvSpPr txBox="1">
            <a:spLocks noChangeArrowheads="1"/>
          </p:cNvSpPr>
          <p:nvPr/>
        </p:nvSpPr>
        <p:spPr bwMode="auto">
          <a:xfrm>
            <a:off x="1181931" y="3778436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HY헤드라인M"/>
                <a:cs typeface="HY헤드라인M"/>
              </a:rPr>
              <a:t>交流学习</a:t>
            </a:r>
            <a:endParaRPr lang="ko-KR" altLang="en-US" dirty="0"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26" name="Text Box 79"/>
          <p:cNvSpPr txBox="1">
            <a:spLocks noChangeArrowheads="1"/>
          </p:cNvSpPr>
          <p:nvPr/>
        </p:nvSpPr>
        <p:spPr bwMode="auto">
          <a:xfrm>
            <a:off x="6709606" y="3778436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宋体" panose="02010600030101010101" pitchFamily="2" charset="-122"/>
                <a:ea typeface="HY헤드라인M"/>
                <a:cs typeface="HY헤드라인M"/>
              </a:rPr>
              <a:t>统计分析</a:t>
            </a:r>
            <a:endParaRPr lang="ko-KR" altLang="en-US" dirty="0"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27" name="Text Box 80"/>
          <p:cNvSpPr txBox="1">
            <a:spLocks noChangeArrowheads="1"/>
          </p:cNvSpPr>
          <p:nvPr/>
        </p:nvSpPr>
        <p:spPr bwMode="auto">
          <a:xfrm rot="19800000">
            <a:off x="1901170" y="5744558"/>
            <a:ext cx="110799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宋体" panose="02010600030101010101" pitchFamily="2" charset="-122"/>
                <a:ea typeface="HY헤드라인M"/>
                <a:cs typeface="HY헤드라인M"/>
              </a:rPr>
              <a:t>数据共享</a:t>
            </a:r>
            <a:endParaRPr lang="ko-KR" altLang="en-US" dirty="0"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28" name="Text Box 81"/>
          <p:cNvSpPr txBox="1">
            <a:spLocks noChangeArrowheads="1"/>
          </p:cNvSpPr>
          <p:nvPr/>
        </p:nvSpPr>
        <p:spPr bwMode="auto">
          <a:xfrm rot="1800000">
            <a:off x="2042639" y="1823097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宋体" panose="02010600030101010101" pitchFamily="2" charset="-122"/>
                <a:ea typeface="HY헤드라인M"/>
                <a:cs typeface="HY헤드라인M"/>
              </a:rPr>
              <a:t>设备复用</a:t>
            </a:r>
            <a:endParaRPr lang="ko-KR" altLang="en-US" dirty="0"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29" name="Text Box 82"/>
          <p:cNvSpPr txBox="1">
            <a:spLocks noChangeArrowheads="1"/>
          </p:cNvSpPr>
          <p:nvPr/>
        </p:nvSpPr>
        <p:spPr bwMode="auto">
          <a:xfrm rot="19800000">
            <a:off x="5639306" y="185245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cs typeface="HY헤드라인M"/>
              </a:rPr>
              <a:t>统一</a:t>
            </a:r>
            <a:r>
              <a:rPr lang="zh-CN" altLang="en-US" dirty="0">
                <a:latin typeface="宋体" panose="02010600030101010101" pitchFamily="2" charset="-122"/>
                <a:cs typeface="HY헤드라인M"/>
              </a:rPr>
              <a:t>登录入口</a:t>
            </a:r>
            <a:endParaRPr lang="ko-KR" altLang="en-US" dirty="0"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30" name="Text Box 83"/>
          <p:cNvSpPr txBox="1">
            <a:spLocks noChangeArrowheads="1"/>
          </p:cNvSpPr>
          <p:nvPr/>
        </p:nvSpPr>
        <p:spPr bwMode="auto">
          <a:xfrm rot="1800000">
            <a:off x="5884455" y="5754154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HY헤드라인M"/>
                <a:cs typeface="HY헤드라인M"/>
              </a:rPr>
              <a:t>监督检查</a:t>
            </a:r>
            <a:endParaRPr lang="ko-KR" altLang="en-US" dirty="0">
              <a:latin typeface="宋体" panose="02010600030101010101" pitchFamily="2" charset="-122"/>
              <a:ea typeface="HY헤드라인M"/>
              <a:cs typeface="HY헤드라인M"/>
            </a:endParaRPr>
          </a:p>
        </p:txBody>
      </p:sp>
      <p:sp>
        <p:nvSpPr>
          <p:cNvPr id="33" name="WordArt 87"/>
          <p:cNvSpPr>
            <a:spLocks noChangeArrowheads="1" noChangeShapeType="1" noTextEdit="1"/>
          </p:cNvSpPr>
          <p:nvPr/>
        </p:nvSpPr>
        <p:spPr bwMode="auto">
          <a:xfrm>
            <a:off x="3582513" y="2970968"/>
            <a:ext cx="1915750" cy="1857029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403772"/>
              </a:avLst>
            </a:prstTxWarp>
          </a:bodyPr>
          <a:lstStyle/>
          <a:p>
            <a:pPr algn="ctr"/>
            <a:r>
              <a:rPr lang="zh-CN" altLang="en-US" sz="2400" kern="10" dirty="0" smtClean="0">
                <a:ln w="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DBDBDB"/>
                    </a:gs>
                  </a:gsLst>
                  <a:lin ang="0" scaled="1"/>
                </a:gradFill>
                <a:effectLst>
                  <a:outerShdw dist="17961" dir="2700000" algn="ctr" rotWithShape="0">
                    <a:schemeClr val="tx1"/>
                  </a:outerShdw>
                </a:effectLst>
                <a:latin typeface="宋体" panose="02010600030101010101" pitchFamily="2" charset="-122"/>
              </a:rPr>
              <a:t>合并统一提供服务</a:t>
            </a:r>
            <a:endParaRPr lang="zh-CN" altLang="en-US" sz="2400" kern="10" dirty="0">
              <a:ln w="0">
                <a:noFill/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DBDBDB"/>
                  </a:gs>
                </a:gsLst>
                <a:lin ang="0" scaled="1"/>
              </a:gradFill>
              <a:effectLst>
                <a:outerShdw dist="17961" dir="2700000" algn="ctr" rotWithShape="0">
                  <a:schemeClr val="tx1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4" name="WordArt 88"/>
          <p:cNvSpPr>
            <a:spLocks noChangeArrowheads="1" noChangeShapeType="1" noTextEdit="1"/>
          </p:cNvSpPr>
          <p:nvPr/>
        </p:nvSpPr>
        <p:spPr bwMode="auto">
          <a:xfrm>
            <a:off x="3564829" y="3087586"/>
            <a:ext cx="1939328" cy="1851124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592090"/>
              </a:avLst>
            </a:prstTxWarp>
          </a:bodyPr>
          <a:lstStyle/>
          <a:p>
            <a:pPr algn="ctr"/>
            <a:r>
              <a:rPr lang="en-US" altLang="ko-KR" sz="2400" kern="10" dirty="0" smtClean="0">
                <a:ln w="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DBDBDB"/>
                    </a:gs>
                  </a:gsLst>
                  <a:lin ang="0" scaled="1"/>
                </a:gradFill>
                <a:effectLst>
                  <a:outerShdw dist="17961" dir="2700000" algn="ctr" rotWithShape="0">
                    <a:schemeClr val="tx1"/>
                  </a:outerShdw>
                </a:effectLst>
                <a:latin typeface="宋体" panose="02010600030101010101" pitchFamily="2" charset="-122"/>
              </a:rPr>
              <a:t>9</a:t>
            </a:r>
            <a:r>
              <a:rPr lang="zh-CN" altLang="en-US" sz="2400" kern="10" dirty="0" smtClean="0">
                <a:ln w="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DBDBDB"/>
                    </a:gs>
                  </a:gsLst>
                  <a:lin ang="0" scaled="1"/>
                </a:gradFill>
                <a:effectLst>
                  <a:outerShdw dist="17961" dir="2700000" algn="ctr" rotWithShape="0">
                    <a:schemeClr val="tx1"/>
                  </a:outerShdw>
                </a:effectLst>
                <a:latin typeface="宋体" panose="02010600030101010101" pitchFamily="2" charset="-122"/>
              </a:rPr>
              <a:t>省、</a:t>
            </a:r>
            <a:r>
              <a:rPr lang="en-US" altLang="zh-CN" sz="2400" kern="10" dirty="0" smtClean="0">
                <a:ln w="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DBDBDB"/>
                    </a:gs>
                  </a:gsLst>
                  <a:lin ang="0" scaled="1"/>
                </a:gradFill>
                <a:effectLst>
                  <a:outerShdw dist="17961" dir="2700000" algn="ctr" rotWithShape="0">
                    <a:schemeClr val="tx1"/>
                  </a:outerShdw>
                </a:effectLst>
                <a:latin typeface="宋体" panose="02010600030101010101" pitchFamily="2" charset="-122"/>
              </a:rPr>
              <a:t>23</a:t>
            </a:r>
            <a:r>
              <a:rPr lang="zh-CN" altLang="en-US" sz="2400" kern="10" dirty="0" smtClean="0">
                <a:ln w="0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DBDBDB"/>
                    </a:gs>
                  </a:gsLst>
                  <a:lin ang="0" scaled="1"/>
                </a:gradFill>
                <a:effectLst>
                  <a:outerShdw dist="17961" dir="2700000" algn="ctr" rotWithShape="0">
                    <a:schemeClr val="tx1"/>
                  </a:outerShdw>
                </a:effectLst>
                <a:latin typeface="宋体" panose="02010600030101010101" pitchFamily="2" charset="-122"/>
              </a:rPr>
              <a:t>省数据库</a:t>
            </a:r>
            <a:endParaRPr lang="zh-CN" altLang="en-US" sz="2400" kern="10" dirty="0">
              <a:ln w="0">
                <a:noFill/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DBDBDB"/>
                  </a:gs>
                </a:gsLst>
                <a:lin ang="0" scaled="1"/>
              </a:gradFill>
              <a:effectLst>
                <a:outerShdw dist="17961" dir="2700000" algn="ctr" rotWithShape="0">
                  <a:schemeClr val="tx1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1564" y="3584259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宋体" panose="02010600030101010101" pitchFamily="2" charset="-122"/>
                <a:cs typeface="HY견고딕"/>
              </a:rPr>
              <a:t>优点</a:t>
            </a:r>
            <a:endParaRPr lang="zh-CN" altLang="en-US" sz="4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3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失信信息一览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68" y="1314400"/>
            <a:ext cx="7618413" cy="506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421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优点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8" name="AutoShape 45"/>
          <p:cNvSpPr>
            <a:spLocks noChangeArrowheads="1"/>
          </p:cNvSpPr>
          <p:nvPr/>
        </p:nvSpPr>
        <p:spPr bwMode="gray">
          <a:xfrm>
            <a:off x="1322388" y="1455068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gray">
          <a:xfrm>
            <a:off x="1212850" y="1543968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1" name="Group 58"/>
          <p:cNvGrpSpPr>
            <a:grpSpLocks/>
          </p:cNvGrpSpPr>
          <p:nvPr/>
        </p:nvGrpSpPr>
        <p:grpSpPr bwMode="auto">
          <a:xfrm>
            <a:off x="1206500" y="1340768"/>
            <a:ext cx="3319463" cy="401638"/>
            <a:chOff x="720" y="1392"/>
            <a:chExt cx="4058" cy="480"/>
          </a:xfrm>
        </p:grpSpPr>
        <p:sp>
          <p:nvSpPr>
            <p:cNvPr id="22" name="AutoShape 5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3" name="Group 6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4" name="AutoShape 61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6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AutoShape 6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6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6" name="Rectangle 63"/>
          <p:cNvSpPr>
            <a:spLocks noChangeArrowheads="1"/>
          </p:cNvSpPr>
          <p:nvPr/>
        </p:nvSpPr>
        <p:spPr bwMode="gray">
          <a:xfrm>
            <a:off x="1204402" y="1353468"/>
            <a:ext cx="14253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 b="1" dirty="0">
                <a:solidFill>
                  <a:srgbClr val="FFFFFF"/>
                </a:solidFill>
              </a:rPr>
              <a:t>统一登录入口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sp>
        <p:nvSpPr>
          <p:cNvPr id="29" name="Rectangle 66"/>
          <p:cNvSpPr>
            <a:spLocks noChangeArrowheads="1"/>
          </p:cNvSpPr>
          <p:nvPr/>
        </p:nvSpPr>
        <p:spPr bwMode="auto">
          <a:xfrm>
            <a:off x="1401763" y="1723058"/>
            <a:ext cx="5781675" cy="84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1400" b="1" dirty="0">
                <a:solidFill>
                  <a:srgbClr val="000000"/>
                </a:solidFill>
              </a:rPr>
              <a:t>目前系统分为试点省和非试点省，事业单位用户需根据自己所处的省份，辨识使用对应的系统</a:t>
            </a:r>
            <a:r>
              <a:rPr lang="zh-CN" altLang="en-US" sz="1400" b="1" dirty="0" smtClean="0">
                <a:solidFill>
                  <a:srgbClr val="000000"/>
                </a:solidFill>
              </a:rPr>
              <a:t>。合并</a:t>
            </a:r>
            <a:r>
              <a:rPr lang="zh-CN" altLang="en-US" sz="1400" b="1" dirty="0">
                <a:solidFill>
                  <a:srgbClr val="000000"/>
                </a:solidFill>
              </a:rPr>
              <a:t>后，所有事业单位用户将使用统一的操作链接，不再区分试点省和非试点省，避免事业单位用户提交错误。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33" name="AutoShape 43"/>
          <p:cNvSpPr>
            <a:spLocks noChangeArrowheads="1"/>
          </p:cNvSpPr>
          <p:nvPr/>
        </p:nvSpPr>
        <p:spPr bwMode="gray">
          <a:xfrm>
            <a:off x="1322388" y="4868763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5" name="AutoShape 45"/>
          <p:cNvSpPr>
            <a:spLocks noChangeArrowheads="1"/>
          </p:cNvSpPr>
          <p:nvPr/>
        </p:nvSpPr>
        <p:spPr bwMode="gray">
          <a:xfrm>
            <a:off x="1322388" y="3199879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6" name="AutoShape 46"/>
          <p:cNvSpPr>
            <a:spLocks noChangeArrowheads="1"/>
          </p:cNvSpPr>
          <p:nvPr/>
        </p:nvSpPr>
        <p:spPr bwMode="gray">
          <a:xfrm>
            <a:off x="1212850" y="4944963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7" name="AutoShape 47"/>
          <p:cNvSpPr>
            <a:spLocks noChangeArrowheads="1"/>
          </p:cNvSpPr>
          <p:nvPr/>
        </p:nvSpPr>
        <p:spPr bwMode="gray">
          <a:xfrm>
            <a:off x="1212850" y="3288779"/>
            <a:ext cx="6616700" cy="10763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3" name="Group 53"/>
          <p:cNvGrpSpPr>
            <a:grpSpLocks/>
          </p:cNvGrpSpPr>
          <p:nvPr/>
        </p:nvGrpSpPr>
        <p:grpSpPr bwMode="auto">
          <a:xfrm>
            <a:off x="1176338" y="4757638"/>
            <a:ext cx="3319462" cy="401638"/>
            <a:chOff x="720" y="1392"/>
            <a:chExt cx="4058" cy="480"/>
          </a:xfrm>
        </p:grpSpPr>
        <p:sp>
          <p:nvSpPr>
            <p:cNvPr id="44" name="AutoShape 5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45" name="Group 5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" name="AutoShape 56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6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AutoShape 5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6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9" name="Group 58"/>
          <p:cNvGrpSpPr>
            <a:grpSpLocks/>
          </p:cNvGrpSpPr>
          <p:nvPr/>
        </p:nvGrpSpPr>
        <p:grpSpPr bwMode="auto">
          <a:xfrm>
            <a:off x="1206500" y="3085579"/>
            <a:ext cx="3319463" cy="401638"/>
            <a:chOff x="720" y="1392"/>
            <a:chExt cx="4058" cy="480"/>
          </a:xfrm>
        </p:grpSpPr>
        <p:sp>
          <p:nvSpPr>
            <p:cNvPr id="50" name="AutoShape 5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1" name="Group 6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2" name="AutoShape 61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6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" name="AutoShape 6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6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4" name="Rectangle 63"/>
          <p:cNvSpPr>
            <a:spLocks noChangeArrowheads="1"/>
          </p:cNvSpPr>
          <p:nvPr/>
        </p:nvSpPr>
        <p:spPr bwMode="gray">
          <a:xfrm>
            <a:off x="1219744" y="3098279"/>
            <a:ext cx="10118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 b="1" dirty="0">
                <a:solidFill>
                  <a:srgbClr val="FFFFFF"/>
                </a:solidFill>
              </a:rPr>
              <a:t>数据共享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sp>
        <p:nvSpPr>
          <p:cNvPr id="56" name="Rectangle 65"/>
          <p:cNvSpPr>
            <a:spLocks noChangeArrowheads="1"/>
          </p:cNvSpPr>
          <p:nvPr/>
        </p:nvSpPr>
        <p:spPr bwMode="gray">
          <a:xfrm>
            <a:off x="1186192" y="4781451"/>
            <a:ext cx="10118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zh-CN" altLang="en-US" sz="1600" b="1" dirty="0">
                <a:solidFill>
                  <a:srgbClr val="FFFFFF"/>
                </a:solidFill>
              </a:rPr>
              <a:t>设备复用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sp>
        <p:nvSpPr>
          <p:cNvPr id="57" name="Rectangle 66"/>
          <p:cNvSpPr>
            <a:spLocks noChangeArrowheads="1"/>
          </p:cNvSpPr>
          <p:nvPr/>
        </p:nvSpPr>
        <p:spPr bwMode="auto">
          <a:xfrm>
            <a:off x="1401763" y="3539877"/>
            <a:ext cx="5781675" cy="69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</a:rPr>
              <a:t>提供一套完整的全国共享数据信息，提供给数据共享单位，方便接收单位进行处理和使用。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1466850" y="5175448"/>
            <a:ext cx="5781675" cy="84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1400" b="1" dirty="0">
                <a:solidFill>
                  <a:srgbClr val="000000"/>
                </a:solidFill>
              </a:rPr>
              <a:t>合并后，试点省和非试点省的服务器将统一为全国提供业务支持，服务器数量总数不变，但节点相应增加，处理响应时间更快，服务负载分配更加合理。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94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时间点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738188" y="1844675"/>
            <a:ext cx="2336800" cy="3687763"/>
          </a:xfrm>
          <a:prstGeom prst="roundRect">
            <a:avLst>
              <a:gd name="adj" fmla="val 4181"/>
            </a:avLst>
          </a:prstGeom>
          <a:solidFill>
            <a:srgbClr val="B2B2B2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>
              <a:defRPr/>
            </a:pPr>
            <a:endParaRPr kumimoji="1" lang="ko-KR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" name="AutoShape 19"/>
          <p:cNvSpPr>
            <a:spLocks noChangeArrowheads="1"/>
          </p:cNvSpPr>
          <p:nvPr/>
        </p:nvSpPr>
        <p:spPr bwMode="auto">
          <a:xfrm>
            <a:off x="755650" y="1881188"/>
            <a:ext cx="2282825" cy="3111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latinLnBrk="1"/>
            <a:endParaRPr kumimoji="1" lang="zh-CN" altLang="en-US" smtClean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403600" y="1844675"/>
            <a:ext cx="2336800" cy="3687763"/>
          </a:xfrm>
          <a:prstGeom prst="roundRect">
            <a:avLst>
              <a:gd name="adj" fmla="val 4181"/>
            </a:avLst>
          </a:prstGeom>
          <a:solidFill>
            <a:srgbClr val="B2B2B2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>
              <a:defRPr/>
            </a:pPr>
            <a:endParaRPr kumimoji="1" lang="ko-KR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8" name="AutoShape 19"/>
          <p:cNvSpPr>
            <a:spLocks noChangeArrowheads="1"/>
          </p:cNvSpPr>
          <p:nvPr/>
        </p:nvSpPr>
        <p:spPr bwMode="auto">
          <a:xfrm>
            <a:off x="3440113" y="1881188"/>
            <a:ext cx="2263775" cy="3111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latinLnBrk="1"/>
            <a:endParaRPr kumimoji="1" lang="zh-CN" altLang="en-US" smtClean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6069013" y="1844675"/>
            <a:ext cx="2336800" cy="3687763"/>
          </a:xfrm>
          <a:prstGeom prst="roundRect">
            <a:avLst>
              <a:gd name="adj" fmla="val 4181"/>
            </a:avLst>
          </a:prstGeom>
          <a:solidFill>
            <a:srgbClr val="0064FF"/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>
              <a:defRPr/>
            </a:pPr>
            <a:endParaRPr kumimoji="1" lang="ko-KR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6105525" y="1881188"/>
            <a:ext cx="2282825" cy="3111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zh-CN" altLang="en-US" smtClean="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cxnSp>
        <p:nvCxnSpPr>
          <p:cNvPr id="11" name="직선 화살표 연결선 82"/>
          <p:cNvCxnSpPr/>
          <p:nvPr/>
        </p:nvCxnSpPr>
        <p:spPr>
          <a:xfrm>
            <a:off x="2855913" y="5310188"/>
            <a:ext cx="876300" cy="1587"/>
          </a:xfrm>
          <a:prstGeom prst="straightConnector1">
            <a:avLst/>
          </a:prstGeom>
          <a:ln w="76200">
            <a:solidFill>
              <a:srgbClr val="00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85"/>
          <p:cNvCxnSpPr/>
          <p:nvPr/>
        </p:nvCxnSpPr>
        <p:spPr>
          <a:xfrm>
            <a:off x="5521325" y="5310188"/>
            <a:ext cx="876300" cy="1587"/>
          </a:xfrm>
          <a:prstGeom prst="straightConnector1">
            <a:avLst/>
          </a:prstGeom>
          <a:ln w="76200">
            <a:solidFill>
              <a:srgbClr val="00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225"/>
          <p:cNvCxnSpPr/>
          <p:nvPr/>
        </p:nvCxnSpPr>
        <p:spPr>
          <a:xfrm>
            <a:off x="738188" y="2936875"/>
            <a:ext cx="2336800" cy="158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231"/>
          <p:cNvCxnSpPr/>
          <p:nvPr/>
        </p:nvCxnSpPr>
        <p:spPr>
          <a:xfrm>
            <a:off x="3403600" y="2936875"/>
            <a:ext cx="2336800" cy="158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232"/>
          <p:cNvCxnSpPr/>
          <p:nvPr/>
        </p:nvCxnSpPr>
        <p:spPr>
          <a:xfrm>
            <a:off x="6069013" y="2936875"/>
            <a:ext cx="2336800" cy="158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792163" y="3644900"/>
            <a:ext cx="226695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/>
            <a:r>
              <a:rPr kumimoji="1" lang="en-US" altLang="ko-KR" sz="1400" b="1" dirty="0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r>
              <a:rPr kumimoji="1"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</a:rPr>
              <a:t>日</a:t>
            </a:r>
            <a:r>
              <a:rPr kumimoji="1" lang="en-US" altLang="zh-CN" sz="1400" b="1" dirty="0">
                <a:solidFill>
                  <a:srgbClr val="FF0000"/>
                </a:solidFill>
                <a:latin typeface="宋体" panose="02010600030101010101" pitchFamily="2" charset="-122"/>
              </a:rPr>
              <a:t>18</a:t>
            </a:r>
            <a:r>
              <a:rPr kumimoji="1"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</a:rPr>
              <a:t>点</a:t>
            </a:r>
            <a:r>
              <a:rPr kumimoji="1" lang="zh-CN" altLang="en-US" sz="1400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kumimoji="1" lang="en-US" altLang="zh-CN" sz="1400" dirty="0">
                <a:solidFill>
                  <a:srgbClr val="0070C0"/>
                </a:solidFill>
                <a:latin typeface="宋体" panose="02010600030101010101" pitchFamily="2" charset="-122"/>
              </a:rPr>
              <a:t>9</a:t>
            </a:r>
            <a:r>
              <a:rPr kumimoji="1" lang="zh-CN" altLang="en-US" sz="1400" dirty="0">
                <a:solidFill>
                  <a:srgbClr val="0070C0"/>
                </a:solidFill>
                <a:latin typeface="宋体" panose="02010600030101010101" pitchFamily="2" charset="-122"/>
              </a:rPr>
              <a:t>省历史附件库停止访问</a:t>
            </a:r>
            <a:endParaRPr kumimoji="1" lang="en-US" altLang="zh-CN" sz="1400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latinLnBrk="1"/>
            <a:endParaRPr kumimoji="1" lang="en-US" altLang="ko-KR" sz="1400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latinLnBrk="1"/>
            <a:r>
              <a:rPr kumimoji="1" lang="zh-CN" altLang="en-US" sz="1400" dirty="0">
                <a:solidFill>
                  <a:srgbClr val="0070C0"/>
                </a:solidFill>
                <a:latin typeface="宋体" panose="02010600030101010101" pitchFamily="2" charset="-122"/>
              </a:rPr>
              <a:t>迁移</a:t>
            </a:r>
            <a:r>
              <a:rPr kumimoji="1" lang="en-US" altLang="zh-CN" sz="1400" dirty="0">
                <a:solidFill>
                  <a:srgbClr val="0070C0"/>
                </a:solidFill>
                <a:latin typeface="宋体" panose="02010600030101010101" pitchFamily="2" charset="-122"/>
              </a:rPr>
              <a:t>9</a:t>
            </a:r>
            <a:r>
              <a:rPr kumimoji="1" lang="zh-CN" altLang="en-US" sz="1400" dirty="0">
                <a:solidFill>
                  <a:srgbClr val="0070C0"/>
                </a:solidFill>
                <a:latin typeface="宋体" panose="02010600030101010101" pitchFamily="2" charset="-122"/>
              </a:rPr>
              <a:t>省历史附件（</a:t>
            </a:r>
            <a:r>
              <a:rPr kumimoji="1" lang="en-US" altLang="zh-CN" sz="1400" dirty="0">
                <a:solidFill>
                  <a:srgbClr val="0070C0"/>
                </a:solidFill>
                <a:latin typeface="宋体" panose="02010600030101010101" pitchFamily="2" charset="-122"/>
              </a:rPr>
              <a:t>2016</a:t>
            </a:r>
            <a:r>
              <a:rPr kumimoji="1" lang="zh-CN" altLang="en-US" sz="1400" dirty="0">
                <a:solidFill>
                  <a:srgbClr val="0070C0"/>
                </a:solidFill>
                <a:latin typeface="宋体" panose="02010600030101010101" pitchFamily="2" charset="-122"/>
              </a:rPr>
              <a:t>年及以前）</a:t>
            </a:r>
            <a:endParaRPr kumimoji="1" lang="en-US" altLang="ko-KR" sz="1400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792163" y="3105150"/>
            <a:ext cx="22320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latinLnBrk="1"/>
            <a:r>
              <a:rPr kumimoji="1" lang="en-US" altLang="ko-KR" sz="1600" b="1" dirty="0" smtClean="0">
                <a:solidFill>
                  <a:srgbClr val="0070C0"/>
                </a:solidFill>
                <a:latin typeface="宋体" panose="02010600030101010101" pitchFamily="2" charset="-122"/>
              </a:rPr>
              <a:t>9</a:t>
            </a:r>
            <a:r>
              <a:rPr kumimoji="1" lang="zh-CN" altLang="en-US" sz="1600" b="1" dirty="0" smtClean="0">
                <a:solidFill>
                  <a:srgbClr val="0070C0"/>
                </a:solidFill>
                <a:latin typeface="宋体" panose="02010600030101010101" pitchFamily="2" charset="-122"/>
              </a:rPr>
              <a:t>省附件库迁移</a:t>
            </a:r>
            <a:endParaRPr kumimoji="1" lang="en-US" altLang="ko-KR" sz="1600" b="1" dirty="0" smtClean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3454400" y="3644900"/>
            <a:ext cx="227012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/>
            <a:r>
              <a:rPr kumimoji="1" lang="en-US" altLang="zh-CN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15</a:t>
            </a:r>
            <a:r>
              <a:rPr kumimoji="1" lang="zh-CN" altLang="en-US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日</a:t>
            </a:r>
            <a:r>
              <a:rPr kumimoji="1" lang="en-US" altLang="zh-CN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</a:t>
            </a:r>
            <a:r>
              <a:rPr kumimoji="1" lang="zh-CN" altLang="en-US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点，</a:t>
            </a:r>
            <a:r>
              <a:rPr kumimoji="1"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系统停止服务</a:t>
            </a:r>
            <a:endParaRPr kumimoji="1" lang="en-US" altLang="zh-CN" sz="1400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atinLnBrk="1"/>
            <a:endParaRPr kumimoji="1" lang="en-US" altLang="zh-CN" sz="1400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atinLnBrk="1"/>
            <a:r>
              <a:rPr kumimoji="1"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系统停止对外服务</a:t>
            </a:r>
            <a:endParaRPr kumimoji="1" lang="en-US" altLang="zh-CN" sz="1400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atinLnBrk="1"/>
            <a:endParaRPr kumimoji="1" lang="en-US" altLang="zh-CN" sz="1400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atinLnBrk="1"/>
            <a:r>
              <a:rPr kumimoji="1"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迁移</a:t>
            </a:r>
            <a:r>
              <a:rPr kumimoji="1" lang="en-US" altLang="zh-CN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9</a:t>
            </a:r>
            <a:r>
              <a:rPr kumimoji="1"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省系统全部数据至</a:t>
            </a:r>
            <a:r>
              <a:rPr kumimoji="1" lang="en-US" altLang="zh-CN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23</a:t>
            </a:r>
            <a:r>
              <a:rPr kumimoji="1" lang="zh-CN" altLang="en-US" sz="1400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省</a:t>
            </a:r>
            <a:endParaRPr kumimoji="1" lang="en-US" altLang="zh-CN" sz="1400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latinLnBrk="1"/>
            <a:endParaRPr kumimoji="1" lang="en-US" altLang="ko-KR" sz="1400" dirty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 latinLnBrk="1"/>
            <a:endParaRPr kumimoji="1" lang="en-US" altLang="ko-KR" sz="1400" dirty="0" smtClean="0">
              <a:solidFill>
                <a:schemeClr val="accent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3455988" y="3105150"/>
            <a:ext cx="22320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latinLnBrk="1"/>
            <a:r>
              <a:rPr kumimoji="1" lang="zh-CN" altLang="en-US" sz="16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</a:rPr>
              <a:t>数据库合并</a:t>
            </a:r>
            <a:endParaRPr kumimoji="1" lang="en-US" altLang="ko-KR" sz="1600" b="1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6157913" y="3644900"/>
            <a:ext cx="2193925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20000"/>
              </a:lnSpc>
            </a:pPr>
            <a:r>
              <a:rPr kumimoji="1" lang="en-US" altLang="zh-CN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18</a:t>
            </a:r>
            <a:r>
              <a:rPr kumimoji="1" lang="zh-CN" altLang="en-US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日</a:t>
            </a:r>
            <a:r>
              <a:rPr kumimoji="1" lang="en-US" altLang="zh-CN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</a:t>
            </a:r>
            <a:r>
              <a:rPr kumimoji="1" lang="zh-CN" altLang="en-US" sz="1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点，</a:t>
            </a:r>
            <a:r>
              <a:rPr kumimoji="1" lang="zh-CN" altLang="en-US" sz="1400" dirty="0" smtClean="0">
                <a:solidFill>
                  <a:srgbClr val="FFFFFF"/>
                </a:solidFill>
                <a:latin typeface="宋体" panose="02010600030101010101" pitchFamily="2" charset="-122"/>
              </a:rPr>
              <a:t>系统恢复服务</a:t>
            </a:r>
            <a:endParaRPr kumimoji="1" lang="en-US" altLang="zh-CN" sz="1400" dirty="0" smtClean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latinLnBrk="1">
              <a:lnSpc>
                <a:spcPct val="120000"/>
              </a:lnSpc>
            </a:pPr>
            <a:endParaRPr kumimoji="1" lang="en-US" altLang="zh-CN" sz="1400" dirty="0" smtClean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latinLnBrk="1">
              <a:lnSpc>
                <a:spcPct val="120000"/>
              </a:lnSpc>
            </a:pPr>
            <a:r>
              <a:rPr kumimoji="1" lang="zh-CN" altLang="en-US" sz="1400" dirty="0" smtClean="0">
                <a:solidFill>
                  <a:srgbClr val="FFFFFF"/>
                </a:solidFill>
                <a:latin typeface="宋体" panose="02010600030101010101" pitchFamily="2" charset="-122"/>
              </a:rPr>
              <a:t>事业单位、登记管理机关系统无缝切换</a:t>
            </a:r>
            <a:endParaRPr kumimoji="1" lang="en-US" altLang="ko-KR" sz="1400" dirty="0" smtClean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6121400" y="2996952"/>
            <a:ext cx="22320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latinLnBrk="1"/>
            <a:r>
              <a:rPr kumimoji="1" lang="zh-CN" altLang="en-US" sz="1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合并完成</a:t>
            </a:r>
            <a:endParaRPr kumimoji="1" lang="en-US" altLang="zh-CN" sz="1600" b="1" dirty="0" smtClean="0">
              <a:solidFill>
                <a:srgbClr val="FFFFFF"/>
              </a:solidFill>
              <a:latin typeface="宋体" panose="02010600030101010101" pitchFamily="2" charset="-122"/>
            </a:endParaRPr>
          </a:p>
          <a:p>
            <a:pPr algn="ctr" latinLnBrk="1"/>
            <a:r>
              <a:rPr kumimoji="1" lang="zh-CN" altLang="en-US" sz="1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系统统一服务</a:t>
            </a:r>
            <a:endParaRPr kumimoji="1" lang="en-US" altLang="ko-KR" sz="1600" b="1" dirty="0" smtClean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WordArt 24"/>
          <p:cNvSpPr>
            <a:spLocks noChangeArrowheads="1" noChangeShapeType="1" noTextEdit="1"/>
          </p:cNvSpPr>
          <p:nvPr/>
        </p:nvSpPr>
        <p:spPr bwMode="auto">
          <a:xfrm>
            <a:off x="1331913" y="2170113"/>
            <a:ext cx="1116012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12</a:t>
            </a:r>
            <a:r>
              <a:rPr kumimoji="1" lang="zh-CN" altLang="en-US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月</a:t>
            </a:r>
            <a:r>
              <a:rPr kumimoji="1" lang="en-US" altLang="zh-CN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8</a:t>
            </a:r>
            <a:r>
              <a:rPr kumimoji="1" lang="zh-CN" altLang="en-US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日</a:t>
            </a:r>
          </a:p>
        </p:txBody>
      </p:sp>
      <p:sp>
        <p:nvSpPr>
          <p:cNvPr id="23" name="WordArt 25"/>
          <p:cNvSpPr>
            <a:spLocks noChangeArrowheads="1" noChangeShapeType="1" noTextEdit="1"/>
          </p:cNvSpPr>
          <p:nvPr/>
        </p:nvSpPr>
        <p:spPr bwMode="auto">
          <a:xfrm>
            <a:off x="3995738" y="2170113"/>
            <a:ext cx="1116012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12</a:t>
            </a:r>
            <a:r>
              <a:rPr kumimoji="1" lang="zh-CN" altLang="en-US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月</a:t>
            </a:r>
            <a:r>
              <a:rPr kumimoji="1" lang="en-US" altLang="zh-CN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15-18</a:t>
            </a:r>
            <a:r>
              <a:rPr kumimoji="1" lang="zh-CN" altLang="en-US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日</a:t>
            </a:r>
          </a:p>
        </p:txBody>
      </p:sp>
      <p:sp>
        <p:nvSpPr>
          <p:cNvPr id="24" name="WordArt 26"/>
          <p:cNvSpPr>
            <a:spLocks noChangeArrowheads="1" noChangeShapeType="1" noTextEdit="1"/>
          </p:cNvSpPr>
          <p:nvPr/>
        </p:nvSpPr>
        <p:spPr bwMode="auto">
          <a:xfrm>
            <a:off x="6696075" y="2170113"/>
            <a:ext cx="1116013" cy="395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12</a:t>
            </a:r>
            <a:r>
              <a:rPr kumimoji="1" lang="zh-CN" altLang="en-US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月</a:t>
            </a:r>
            <a:r>
              <a:rPr kumimoji="1" lang="en-US" altLang="zh-CN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18</a:t>
            </a:r>
            <a:r>
              <a:rPr kumimoji="1" lang="zh-CN" altLang="en-US" b="1" kern="10" spc="-90" dirty="0" smtClean="0">
                <a:solidFill>
                  <a:srgbClr val="000000">
                    <a:alpha val="50000"/>
                  </a:srgbClr>
                </a:solidFill>
                <a:latin typeface="Times New Roman"/>
                <a:ea typeface="굴림" charset="-127"/>
                <a:cs typeface="Times New Roman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30194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需要处理的问题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grpSp>
        <p:nvGrpSpPr>
          <p:cNvPr id="25" name="Group 12"/>
          <p:cNvGrpSpPr>
            <a:grpSpLocks/>
          </p:cNvGrpSpPr>
          <p:nvPr/>
        </p:nvGrpSpPr>
        <p:grpSpPr bwMode="auto">
          <a:xfrm>
            <a:off x="1187450" y="2133600"/>
            <a:ext cx="6769100" cy="3190875"/>
            <a:chOff x="612" y="1212"/>
            <a:chExt cx="4717" cy="2368"/>
          </a:xfrm>
        </p:grpSpPr>
        <p:sp>
          <p:nvSpPr>
            <p:cNvPr id="29" name="Rectangle 6"/>
            <p:cNvSpPr>
              <a:spLocks noChangeArrowheads="1"/>
            </p:cNvSpPr>
            <p:nvPr/>
          </p:nvSpPr>
          <p:spPr bwMode="gray">
            <a:xfrm>
              <a:off x="612" y="1212"/>
              <a:ext cx="2090" cy="63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87313" tIns="44450" rIns="87313" bIns="44450" anchor="ctr"/>
            <a:lstStyle/>
            <a:p>
              <a:pPr algn="ctr" defTabSz="927100" eaLnBrk="0" hangingPunct="0">
                <a:defRPr/>
              </a:pPr>
              <a:r>
                <a:rPr kumimoji="1"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试点</a:t>
              </a:r>
              <a:r>
                <a:rPr kumimoji="1" lang="zh-CN" altLang="en-US" sz="20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省</a:t>
              </a:r>
              <a:r>
                <a:rPr kumimoji="1"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历史数据</a:t>
              </a:r>
              <a:endParaRPr kumimoji="1" lang="en-US" altLang="ko-KR" sz="20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" name="Rectangle 7"/>
            <p:cNvSpPr>
              <a:spLocks noChangeArrowheads="1"/>
            </p:cNvSpPr>
            <p:nvPr/>
          </p:nvSpPr>
          <p:spPr bwMode="gray">
            <a:xfrm>
              <a:off x="612" y="2065"/>
              <a:ext cx="2090" cy="64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87313" tIns="44450" rIns="87313" bIns="44450" anchor="ctr"/>
            <a:lstStyle/>
            <a:p>
              <a:pPr algn="ctr" defTabSz="927100" eaLnBrk="0" hangingPunct="0">
                <a:defRPr/>
              </a:pPr>
              <a:r>
                <a:rPr kumimoji="1" lang="zh-CN" altLang="en-US" sz="20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重复</a:t>
              </a:r>
              <a:r>
                <a:rPr kumimoji="1"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事业单位用户</a:t>
              </a:r>
              <a:endParaRPr kumimoji="1" lang="en-US" altLang="ko-KR" sz="20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gray">
            <a:xfrm>
              <a:off x="612" y="2931"/>
              <a:ext cx="2090" cy="64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lIns="87313" tIns="44450" rIns="87313" bIns="44450" anchor="ctr"/>
            <a:lstStyle/>
            <a:p>
              <a:pPr algn="ctr" defTabSz="927100" eaLnBrk="0" hangingPunct="0">
                <a:defRPr/>
              </a:pPr>
              <a:r>
                <a:rPr kumimoji="1" lang="zh-CN" altLang="en-US" sz="2000" b="1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重复</a:t>
              </a:r>
              <a:r>
                <a:rPr kumimoji="1"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事业单位名称</a:t>
              </a:r>
              <a:endParaRPr kumimoji="1" lang="en-US" altLang="ko-KR" sz="20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" name="AutoShape 9"/>
            <p:cNvSpPr>
              <a:spLocks noChangeArrowheads="1"/>
            </p:cNvSpPr>
            <p:nvPr/>
          </p:nvSpPr>
          <p:spPr bwMode="gray">
            <a:xfrm rot="5400000">
              <a:off x="3969" y="482"/>
              <a:ext cx="630" cy="2090"/>
            </a:xfrm>
            <a:prstGeom prst="cube">
              <a:avLst>
                <a:gd name="adj" fmla="val 11667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rot="10800000" vert="eaVert" wrap="none" lIns="96838" tIns="49213" rIns="96838" bIns="49213" anchor="ctr"/>
            <a:lstStyle/>
            <a:p>
              <a:pPr algn="ctr" defTabSz="1036638" eaLnBrk="0" hangingPunct="0"/>
              <a:r>
                <a:rPr kumimoji="1" lang="zh-CN" altLang="en-US" sz="2400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重复</a:t>
              </a:r>
              <a:r>
                <a:rPr kumimoji="1" lang="zh-CN" altLang="en-US" sz="24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管理机关用户</a:t>
              </a:r>
              <a:endParaRPr kumimoji="1" lang="en-US" altLang="ko-KR" sz="2400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3" name="AutoShape 10"/>
            <p:cNvSpPr>
              <a:spLocks noChangeArrowheads="1"/>
            </p:cNvSpPr>
            <p:nvPr/>
          </p:nvSpPr>
          <p:spPr bwMode="gray">
            <a:xfrm rot="5400000">
              <a:off x="3961" y="1343"/>
              <a:ext cx="645" cy="2090"/>
            </a:xfrm>
            <a:prstGeom prst="cube">
              <a:avLst>
                <a:gd name="adj" fmla="val 11667"/>
              </a:avLst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</p:spPr>
          <p:txBody>
            <a:bodyPr rot="10800000" vert="eaVert" wrap="none" lIns="96838" tIns="49213" rIns="96838" bIns="49213" anchor="ctr"/>
            <a:lstStyle/>
            <a:p>
              <a:pPr algn="ctr" defTabSz="1036638" eaLnBrk="0" hangingPunct="0"/>
              <a:r>
                <a:rPr kumimoji="1" lang="zh-CN" altLang="en-US" sz="2400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重复</a:t>
              </a:r>
              <a:r>
                <a:rPr kumimoji="1" lang="zh-CN" altLang="en-US" sz="24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组织机构代码</a:t>
              </a:r>
              <a:endParaRPr kumimoji="1" lang="en-US" altLang="ko-KR" sz="2400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4" name="AutoShape 11"/>
            <p:cNvSpPr>
              <a:spLocks noChangeArrowheads="1"/>
            </p:cNvSpPr>
            <p:nvPr/>
          </p:nvSpPr>
          <p:spPr bwMode="gray">
            <a:xfrm rot="5400000">
              <a:off x="3959" y="2211"/>
              <a:ext cx="649" cy="2090"/>
            </a:xfrm>
            <a:prstGeom prst="cube">
              <a:avLst>
                <a:gd name="adj" fmla="val 11667"/>
              </a:avLst>
            </a:prstGeom>
            <a:solidFill>
              <a:srgbClr val="A3F25F"/>
            </a:solidFill>
            <a:ln w="12700">
              <a:noFill/>
              <a:miter lim="800000"/>
              <a:headEnd/>
              <a:tailEnd/>
            </a:ln>
          </p:spPr>
          <p:txBody>
            <a:bodyPr rot="10800000" vert="eaVert" wrap="none" lIns="96838" tIns="49213" rIns="96838" bIns="49213" anchor="ctr"/>
            <a:lstStyle/>
            <a:p>
              <a:pPr algn="ctr" defTabSz="1036638" eaLnBrk="0" hangingPunct="0"/>
              <a:r>
                <a:rPr kumimoji="1" lang="zh-CN" altLang="en-US" sz="2400" b="1" dirty="0" smtClean="0">
                  <a:solidFill>
                    <a:schemeClr val="tx2"/>
                  </a:solidFill>
                  <a:latin typeface="宋体" panose="02010600030101010101" pitchFamily="2" charset="-122"/>
                </a:rPr>
                <a:t>重复</a:t>
              </a:r>
              <a:r>
                <a:rPr kumimoji="1" lang="zh-CN" altLang="en-US" sz="24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光盘密码</a:t>
              </a:r>
              <a:endParaRPr kumimoji="1" lang="en-US" altLang="ko-KR" sz="2400" b="1" dirty="0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15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试点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省历史数据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7301" y="3393347"/>
            <a:ext cx="3104659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国家事业单位登记</a:t>
            </a:r>
            <a:r>
              <a:rPr lang="zh-CN" altLang="en-US" b="1" dirty="0" smtClean="0"/>
              <a:t>管理局</a:t>
            </a:r>
            <a:endParaRPr lang="en-US" altLang="zh-CN" b="1" dirty="0" smtClean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北京</a:t>
            </a:r>
            <a:endParaRPr lang="en-US" altLang="zh-CN" b="1" dirty="0" smtClean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福建</a:t>
            </a:r>
            <a:endParaRPr lang="en-US" altLang="zh-CN" b="1" dirty="0" smtClean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广西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zh-CN" altLang="en-US" b="1" dirty="0"/>
              <a:t>黑龙江</a:t>
            </a:r>
            <a:endParaRPr lang="en-US" altLang="zh-CN" b="1" dirty="0" smtClean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江苏</a:t>
            </a:r>
            <a:endParaRPr lang="en-US" altLang="zh-CN" b="1" dirty="0" smtClean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江西</a:t>
            </a:r>
            <a:endParaRPr lang="en-US" altLang="zh-CN" b="1" dirty="0" smtClean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山西</a:t>
            </a:r>
            <a:endParaRPr lang="en-US" altLang="zh-CN" b="1" dirty="0" smtClean="0"/>
          </a:p>
        </p:txBody>
      </p:sp>
      <p:sp>
        <p:nvSpPr>
          <p:cNvPr id="6" name="Freeform 2"/>
          <p:cNvSpPr>
            <a:spLocks/>
          </p:cNvSpPr>
          <p:nvPr/>
        </p:nvSpPr>
        <p:spPr bwMode="gray">
          <a:xfrm>
            <a:off x="1090613" y="2263105"/>
            <a:ext cx="201930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tx1">
              <a:alpha val="67842"/>
            </a:schemeClr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"/>
          <p:cNvSpPr>
            <a:spLocks/>
          </p:cNvSpPr>
          <p:nvPr/>
        </p:nvSpPr>
        <p:spPr bwMode="gray">
          <a:xfrm rot="10800000">
            <a:off x="6176963" y="1340768"/>
            <a:ext cx="1924050" cy="962025"/>
          </a:xfrm>
          <a:custGeom>
            <a:avLst/>
            <a:gdLst>
              <a:gd name="T0" fmla="*/ 2147483647 w 2320"/>
              <a:gd name="T1" fmla="*/ 2147483647 h 792"/>
              <a:gd name="T2" fmla="*/ 2147483647 w 2320"/>
              <a:gd name="T3" fmla="*/ 0 h 792"/>
              <a:gd name="T4" fmla="*/ 0 w 2320"/>
              <a:gd name="T5" fmla="*/ 0 h 792"/>
              <a:gd name="T6" fmla="*/ 0 w 2320"/>
              <a:gd name="T7" fmla="*/ 2147483647 h 792"/>
              <a:gd name="T8" fmla="*/ 2147483647 w 2320"/>
              <a:gd name="T9" fmla="*/ 2147483647 h 792"/>
              <a:gd name="T10" fmla="*/ 2147483647 w 2320"/>
              <a:gd name="T11" fmla="*/ 2147483647 h 792"/>
              <a:gd name="T12" fmla="*/ 2147483647 w 2320"/>
              <a:gd name="T13" fmla="*/ 2147483647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tx1">
              <a:alpha val="67842"/>
            </a:schemeClr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gray">
          <a:xfrm>
            <a:off x="1366838" y="1729705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2017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日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点至升级结束之前</a:t>
            </a:r>
            <a:endParaRPr lang="en-US" altLang="zh-CN" sz="2400" b="1" dirty="0" smtClean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暂时不能访问历史数据</a:t>
            </a:r>
            <a:r>
              <a:rPr lang="en-US" altLang="zh-CN" sz="2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1253" y="4756562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</a:rPr>
              <a:t>不影响正常的业务办理</a:t>
            </a:r>
            <a:endParaRPr lang="en-GB" altLang="zh-CN" sz="2800" b="1" dirty="0">
              <a:solidFill>
                <a:srgbClr val="FF0000"/>
              </a:solidFill>
            </a:endParaRPr>
          </a:p>
        </p:txBody>
      </p:sp>
      <p:pic>
        <p:nvPicPr>
          <p:cNvPr id="37890" name="Picture 2" descr="https://timgsa.baidu.com/timg?image&amp;quality=80&amp;size=b9999_10000&amp;sec=1510898008&amp;di=968ed825dad85945b806d2747cfea2d8&amp;imgtype=jpg&amp;er=1&amp;src=http%3A%2F%2Fpic.sucaiw.com%2Fup_files%2Ftubiao%2F30b15079a7%2FBNQ-sucaiw-bztbxt-1434BNQNJ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93" y="4581128"/>
            <a:ext cx="781660" cy="925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57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重复用户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gray">
          <a:xfrm>
            <a:off x="2982591" y="1809750"/>
            <a:ext cx="2943225" cy="1219200"/>
          </a:xfrm>
          <a:custGeom>
            <a:avLst/>
            <a:gdLst>
              <a:gd name="T0" fmla="*/ 0 w 1854"/>
              <a:gd name="T1" fmla="*/ 2147483647 h 768"/>
              <a:gd name="T2" fmla="*/ 2147483647 w 1854"/>
              <a:gd name="T3" fmla="*/ 2147483647 h 768"/>
              <a:gd name="T4" fmla="*/ 2147483647 w 1854"/>
              <a:gd name="T5" fmla="*/ 2147483647 h 768"/>
              <a:gd name="T6" fmla="*/ 2147483647 w 1854"/>
              <a:gd name="T7" fmla="*/ 2147483647 h 768"/>
              <a:gd name="T8" fmla="*/ 2147483647 w 1854"/>
              <a:gd name="T9" fmla="*/ 2147483647 h 768"/>
              <a:gd name="T10" fmla="*/ 2147483647 w 1854"/>
              <a:gd name="T11" fmla="*/ 0 h 768"/>
              <a:gd name="T12" fmla="*/ 0 w 1854"/>
              <a:gd name="T13" fmla="*/ 2147483647 h 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4"/>
              <a:gd name="T22" fmla="*/ 0 h 768"/>
              <a:gd name="T23" fmla="*/ 1854 w 1854"/>
              <a:gd name="T24" fmla="*/ 768 h 7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4" h="768">
                <a:moveTo>
                  <a:pt x="0" y="441"/>
                </a:moveTo>
                <a:cubicBezTo>
                  <a:pt x="181" y="610"/>
                  <a:pt x="402" y="750"/>
                  <a:pt x="396" y="762"/>
                </a:cubicBezTo>
                <a:cubicBezTo>
                  <a:pt x="492" y="672"/>
                  <a:pt x="672" y="528"/>
                  <a:pt x="912" y="528"/>
                </a:cubicBezTo>
                <a:cubicBezTo>
                  <a:pt x="1152" y="528"/>
                  <a:pt x="1320" y="642"/>
                  <a:pt x="1446" y="768"/>
                </a:cubicBezTo>
                <a:lnTo>
                  <a:pt x="1854" y="429"/>
                </a:lnTo>
                <a:cubicBezTo>
                  <a:pt x="1732" y="261"/>
                  <a:pt x="1428" y="0"/>
                  <a:pt x="918" y="0"/>
                </a:cubicBezTo>
                <a:cubicBezTo>
                  <a:pt x="408" y="0"/>
                  <a:pt x="138" y="255"/>
                  <a:pt x="0" y="441"/>
                </a:cubicBezTo>
                <a:close/>
              </a:path>
            </a:pathLst>
          </a:cu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black">
          <a:xfrm>
            <a:off x="2750816" y="2501900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black">
          <a:xfrm flipH="1">
            <a:off x="2596828" y="2425700"/>
            <a:ext cx="3648075" cy="3148013"/>
          </a:xfrm>
          <a:prstGeom prst="line">
            <a:avLst/>
          </a:prstGeom>
          <a:noFill/>
          <a:ln w="19050" cap="rnd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gray">
          <a:xfrm>
            <a:off x="3365178" y="2886075"/>
            <a:ext cx="2151063" cy="2151063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28575" algn="ctr">
            <a:round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gray">
          <a:xfrm>
            <a:off x="2874641" y="3738563"/>
            <a:ext cx="398462" cy="400050"/>
          </a:xfrm>
          <a:prstGeom prst="ellipse">
            <a:avLst/>
          </a:prstGeom>
          <a:solidFill>
            <a:srgbClr val="FA59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2665091" y="3738563"/>
            <a:ext cx="201612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2517453" y="3738563"/>
            <a:ext cx="200025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 flipH="1">
            <a:off x="5606728" y="3738563"/>
            <a:ext cx="400050" cy="400050"/>
          </a:xfrm>
          <a:prstGeom prst="ellipse">
            <a:avLst/>
          </a:prstGeom>
          <a:solidFill>
            <a:srgbClr val="FA5900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gray">
          <a:xfrm flipH="1">
            <a:off x="5995666" y="3738563"/>
            <a:ext cx="200025" cy="387350"/>
          </a:xfrm>
          <a:prstGeom prst="moon">
            <a:avLst>
              <a:gd name="adj" fmla="val 84019"/>
            </a:avLst>
          </a:prstGeom>
          <a:solidFill>
            <a:srgbClr val="FA5900">
              <a:alpha val="70195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gray">
          <a:xfrm flipH="1">
            <a:off x="6124253" y="3738563"/>
            <a:ext cx="201613" cy="387350"/>
          </a:xfrm>
          <a:prstGeom prst="moon">
            <a:avLst>
              <a:gd name="adj" fmla="val 50000"/>
            </a:avLst>
          </a:prstGeom>
          <a:solidFill>
            <a:srgbClr val="FA5900">
              <a:alpha val="39999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gray">
          <a:xfrm>
            <a:off x="2366641" y="3738563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gray">
          <a:xfrm flipH="1">
            <a:off x="6259191" y="3738563"/>
            <a:ext cx="201612" cy="387350"/>
          </a:xfrm>
          <a:prstGeom prst="moon">
            <a:avLst>
              <a:gd name="adj" fmla="val 50000"/>
            </a:avLst>
          </a:prstGeom>
          <a:solidFill>
            <a:srgbClr val="FA5900">
              <a:alpha val="2000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gray">
          <a:xfrm>
            <a:off x="2982591" y="4892675"/>
            <a:ext cx="2943225" cy="1219200"/>
          </a:xfrm>
          <a:custGeom>
            <a:avLst/>
            <a:gdLst>
              <a:gd name="T0" fmla="*/ 0 w 1854"/>
              <a:gd name="T1" fmla="*/ 2147483647 h 768"/>
              <a:gd name="T2" fmla="*/ 2147483647 w 1854"/>
              <a:gd name="T3" fmla="*/ 2147483647 h 768"/>
              <a:gd name="T4" fmla="*/ 2147483647 w 1854"/>
              <a:gd name="T5" fmla="*/ 2147483647 h 768"/>
              <a:gd name="T6" fmla="*/ 2147483647 w 1854"/>
              <a:gd name="T7" fmla="*/ 0 h 768"/>
              <a:gd name="T8" fmla="*/ 2147483647 w 1854"/>
              <a:gd name="T9" fmla="*/ 2147483647 h 768"/>
              <a:gd name="T10" fmla="*/ 2147483647 w 1854"/>
              <a:gd name="T11" fmla="*/ 2147483647 h 768"/>
              <a:gd name="T12" fmla="*/ 0 w 1854"/>
              <a:gd name="T13" fmla="*/ 2147483647 h 7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854"/>
              <a:gd name="T22" fmla="*/ 0 h 768"/>
              <a:gd name="T23" fmla="*/ 1854 w 1854"/>
              <a:gd name="T24" fmla="*/ 768 h 7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854" h="768">
                <a:moveTo>
                  <a:pt x="0" y="327"/>
                </a:moveTo>
                <a:cubicBezTo>
                  <a:pt x="181" y="158"/>
                  <a:pt x="402" y="18"/>
                  <a:pt x="396" y="6"/>
                </a:cubicBezTo>
                <a:cubicBezTo>
                  <a:pt x="492" y="96"/>
                  <a:pt x="672" y="240"/>
                  <a:pt x="912" y="240"/>
                </a:cubicBezTo>
                <a:cubicBezTo>
                  <a:pt x="1152" y="240"/>
                  <a:pt x="1320" y="126"/>
                  <a:pt x="1446" y="0"/>
                </a:cubicBezTo>
                <a:lnTo>
                  <a:pt x="1854" y="339"/>
                </a:lnTo>
                <a:cubicBezTo>
                  <a:pt x="1732" y="507"/>
                  <a:pt x="1428" y="768"/>
                  <a:pt x="918" y="768"/>
                </a:cubicBezTo>
                <a:cubicBezTo>
                  <a:pt x="408" y="768"/>
                  <a:pt x="138" y="513"/>
                  <a:pt x="0" y="327"/>
                </a:cubicBezTo>
                <a:close/>
              </a:path>
            </a:pathLst>
          </a:cu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gray">
          <a:xfrm>
            <a:off x="3524721" y="3499941"/>
            <a:ext cx="1843088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用户名重复</a:t>
            </a:r>
            <a:endParaRPr lang="en-US" altLang="zh-CN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endParaRPr lang="en-US" altLang="zh-CN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处理解决办法</a:t>
            </a:r>
            <a:endParaRPr lang="en-US" altLang="zh-CN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gray">
          <a:xfrm>
            <a:off x="3095303" y="2187575"/>
            <a:ext cx="2701925" cy="630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>
                <a:solidFill>
                  <a:srgbClr val="FFFFFF"/>
                </a:solidFill>
              </a:rPr>
              <a:t>登记</a:t>
            </a:r>
            <a:r>
              <a:rPr lang="zh-CN" altLang="en-US" sz="1400" b="1" dirty="0" smtClean="0">
                <a:solidFill>
                  <a:srgbClr val="FFFFFF"/>
                </a:solidFill>
              </a:rPr>
              <a:t>管理机关用户</a:t>
            </a:r>
            <a:endParaRPr lang="en-US" altLang="zh-CN" sz="1400" b="1" dirty="0" smtClean="0">
              <a:solidFill>
                <a:srgbClr val="FFFFFF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altLang="zh-CN" sz="1400" b="1" dirty="0" smtClean="0">
                <a:solidFill>
                  <a:srgbClr val="FFFFFF"/>
                </a:solidFill>
              </a:rPr>
              <a:t>114</a:t>
            </a:r>
            <a:r>
              <a:rPr lang="zh-CN" altLang="en-US" sz="1400" b="1" dirty="0" smtClean="0">
                <a:solidFill>
                  <a:srgbClr val="FFFFFF"/>
                </a:solidFill>
              </a:rPr>
              <a:t>个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gray">
          <a:xfrm>
            <a:off x="3133403" y="5453063"/>
            <a:ext cx="2701925" cy="630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b="1" dirty="0" smtClean="0">
                <a:solidFill>
                  <a:srgbClr val="FFFFFF"/>
                </a:solidFill>
              </a:rPr>
              <a:t>事业单位注册用户</a:t>
            </a:r>
            <a:endParaRPr lang="en-US" altLang="zh-CN" sz="1400" b="1" dirty="0" smtClean="0">
              <a:solidFill>
                <a:srgbClr val="FFFFFF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altLang="zh-CN" sz="1400" b="1" dirty="0" smtClean="0">
                <a:solidFill>
                  <a:srgbClr val="FFFFFF"/>
                </a:solidFill>
              </a:rPr>
              <a:t>1480</a:t>
            </a:r>
            <a:r>
              <a:rPr lang="zh-CN" altLang="en-US" sz="1400" b="1" dirty="0" smtClean="0">
                <a:solidFill>
                  <a:srgbClr val="FFFFFF"/>
                </a:solidFill>
              </a:rPr>
              <a:t>个</a:t>
            </a:r>
            <a:endParaRPr lang="en-US" altLang="zh-CN" sz="1400" b="1" dirty="0">
              <a:solidFill>
                <a:srgbClr val="FFFFFF"/>
              </a:solidFill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gray">
          <a:xfrm>
            <a:off x="323528" y="3749675"/>
            <a:ext cx="2014538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1600" b="1" dirty="0">
                <a:solidFill>
                  <a:srgbClr val="000000"/>
                </a:solidFill>
              </a:rPr>
              <a:t>非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试点省保持不动</a:t>
            </a:r>
            <a:endParaRPr lang="en-US" altLang="zh-CN" sz="1600" b="1" dirty="0">
              <a:solidFill>
                <a:srgbClr val="000000"/>
              </a:solidFill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gray">
          <a:xfrm>
            <a:off x="6473503" y="3759200"/>
            <a:ext cx="2418977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600" b="1" dirty="0">
                <a:solidFill>
                  <a:srgbClr val="000000"/>
                </a:solidFill>
              </a:rPr>
              <a:t>试点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省用户名增加“</a:t>
            </a:r>
            <a:r>
              <a:rPr lang="en-US" altLang="zh-CN" sz="1600" b="1" dirty="0" smtClean="0">
                <a:solidFill>
                  <a:srgbClr val="000000"/>
                </a:solidFill>
              </a:rPr>
              <a:t>-9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”</a:t>
            </a:r>
            <a:endParaRPr lang="en-US" altLang="zh-CN" sz="1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57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事业单位名称重复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2" y="2060848"/>
            <a:ext cx="8208912" cy="145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717032"/>
            <a:ext cx="5995552" cy="1273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涉及地方相互重名的单位，只有上述两家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计划在辽宁局管辖的事业单位名称后面增加空格进行处理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后续名称调整请登记管理机关进行确认</a:t>
            </a:r>
          </a:p>
        </p:txBody>
      </p:sp>
    </p:spTree>
    <p:extLst>
      <p:ext uri="{BB962C8B-B14F-4D97-AF65-F5344CB8AC3E}">
        <p14:creationId xmlns:p14="http://schemas.microsoft.com/office/powerpoint/2010/main" val="289354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光盘密码重复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>
            <a:off x="1019224" y="1912243"/>
            <a:ext cx="7009160" cy="940693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4EA7EA"/>
              </a:gs>
              <a:gs pos="100000">
                <a:srgbClr val="4EA7EA">
                  <a:gamma/>
                  <a:tint val="21176"/>
                  <a:invGamma/>
                </a:srgbClr>
              </a:gs>
            </a:gsLst>
            <a:lin ang="0" scaled="1"/>
          </a:gra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gray">
          <a:xfrm>
            <a:off x="1115616" y="1997765"/>
            <a:ext cx="684076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000000"/>
                </a:solidFill>
                <a:latin typeface="Arial" pitchFamily="34" charset="0"/>
              </a:rPr>
              <a:t>光盘密码 ：</a:t>
            </a:r>
            <a:r>
              <a:rPr lang="zh-CN" altLang="en-US" sz="1600" dirty="0" smtClean="0">
                <a:solidFill>
                  <a:srgbClr val="000000"/>
                </a:solidFill>
                <a:latin typeface="Arial" pitchFamily="34" charset="0"/>
              </a:rPr>
              <a:t>涉及国家局、北京、山西、黑龙江、江苏、福建、江西、广西共计</a:t>
            </a:r>
            <a:r>
              <a:rPr lang="en-US" altLang="zh-CN" sz="1600" dirty="0" smtClean="0">
                <a:solidFill>
                  <a:srgbClr val="000000"/>
                </a:solidFill>
                <a:latin typeface="Arial" pitchFamily="34" charset="0"/>
              </a:rPr>
              <a:t>725</a:t>
            </a:r>
            <a:r>
              <a:rPr lang="zh-CN" altLang="en-US" sz="1600" dirty="0" smtClean="0">
                <a:solidFill>
                  <a:srgbClr val="000000"/>
                </a:solidFill>
                <a:latin typeface="Arial" pitchFamily="34" charset="0"/>
              </a:rPr>
              <a:t>家事业单位</a:t>
            </a:r>
            <a:endParaRPr lang="en-US" altLang="zh-CN" sz="16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4" y="3330277"/>
            <a:ext cx="1400812" cy="182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2627784" y="3366571"/>
            <a:ext cx="5575378" cy="1682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上述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单位的光盘密码将在升级过程中被删除，请各级登记管理机关为这些事业单位换发图片码</a:t>
            </a:r>
            <a:endParaRPr lang="en-GB" altLang="zh-CN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重复数据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5" name="Picture 2" descr="http://static.freepik.com/free-photo/compact-disk_733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361" y="1340768"/>
            <a:ext cx="478089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3"/>
          <p:cNvSpPr>
            <a:spLocks noChangeArrowheads="1"/>
          </p:cNvSpPr>
          <p:nvPr/>
        </p:nvSpPr>
        <p:spPr bwMode="gray">
          <a:xfrm>
            <a:off x="2011362" y="4221088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white">
          <a:xfrm>
            <a:off x="2392342" y="4354728"/>
            <a:ext cx="436247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hangingPunct="0">
              <a:lnSpc>
                <a:spcPct val="120000"/>
              </a:lnSpc>
            </a:pPr>
            <a:r>
              <a:rPr lang="zh-CN" altLang="en-US" b="1" dirty="0" smtClean="0">
                <a:solidFill>
                  <a:srgbClr val="F8F8F8"/>
                </a:solidFill>
                <a:latin typeface="Calibri" pitchFamily="34" charset="0"/>
                <a:cs typeface="Arial" charset="0"/>
              </a:rPr>
              <a:t>请江苏</a:t>
            </a:r>
            <a:r>
              <a:rPr lang="zh-CN" altLang="en-US" b="1" dirty="0">
                <a:solidFill>
                  <a:srgbClr val="F8F8F8"/>
                </a:solidFill>
                <a:latin typeface="Calibri" pitchFamily="34" charset="0"/>
                <a:cs typeface="Arial" charset="0"/>
              </a:rPr>
              <a:t>、广西、江西、福建、黑龙江、山西、</a:t>
            </a:r>
            <a:r>
              <a:rPr lang="zh-CN" altLang="en-US" b="1" dirty="0" smtClean="0">
                <a:solidFill>
                  <a:srgbClr val="F8F8F8"/>
                </a:solidFill>
                <a:latin typeface="Calibri" pitchFamily="34" charset="0"/>
                <a:cs typeface="Arial" charset="0"/>
              </a:rPr>
              <a:t>北京，会后派代表领取重复数据光盘</a:t>
            </a:r>
            <a:endParaRPr lang="zh-CN" altLang="en-US" b="1" dirty="0">
              <a:solidFill>
                <a:srgbClr val="F8F8F8"/>
              </a:solidFill>
              <a:latin typeface="Calibri" pitchFamily="34" charset="0"/>
              <a:cs typeface="Arial" charset="0"/>
            </a:endParaRP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1101725" y="4090913"/>
            <a:ext cx="1238250" cy="1236663"/>
            <a:chOff x="802" y="845"/>
            <a:chExt cx="827" cy="826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11" name="Oval 7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1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1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13" name="Text Box 9"/>
          <p:cNvSpPr txBox="1">
            <a:spLocks noChangeArrowheads="1"/>
          </p:cNvSpPr>
          <p:nvPr/>
        </p:nvSpPr>
        <p:spPr bwMode="gray">
          <a:xfrm>
            <a:off x="1187177" y="4524578"/>
            <a:ext cx="1082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b="1" dirty="0" smtClean="0">
                <a:latin typeface="Calibri" pitchFamily="34" charset="0"/>
                <a:ea typeface="宋体" pitchFamily="2" charset="-122"/>
                <a:cs typeface="Arial" charset="0"/>
              </a:rPr>
              <a:t>注意</a:t>
            </a:r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Arial" charset="0"/>
              </a:rPr>
              <a:t>1</a:t>
            </a:r>
            <a:endParaRPr lang="en-US" altLang="zh-CN" b="1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gray">
          <a:xfrm>
            <a:off x="2179637" y="5341863"/>
            <a:ext cx="4818063" cy="989013"/>
          </a:xfrm>
          <a:prstGeom prst="roundRect">
            <a:avLst>
              <a:gd name="adj" fmla="val 1272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white">
          <a:xfrm>
            <a:off x="2184400" y="5373216"/>
            <a:ext cx="457041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zh-CN" altLang="en-US" sz="1600" b="1" dirty="0" smtClean="0">
                <a:solidFill>
                  <a:srgbClr val="F8F8F8"/>
                </a:solidFill>
                <a:latin typeface="Calibri" pitchFamily="34" charset="0"/>
                <a:cs typeface="Arial" charset="0"/>
              </a:rPr>
              <a:t>重复数据需要各省级登记管理机关分发下级登记管理机关，并通知事业单位；涉及光盘密码发放的</a:t>
            </a:r>
            <a:r>
              <a:rPr lang="zh-CN" altLang="en-US" sz="1600" b="1" dirty="0">
                <a:solidFill>
                  <a:srgbClr val="F8F8F8"/>
                </a:solidFill>
                <a:latin typeface="Calibri" pitchFamily="34" charset="0"/>
                <a:cs typeface="Arial" charset="0"/>
              </a:rPr>
              <a:t>，</a:t>
            </a:r>
            <a:r>
              <a:rPr lang="zh-CN" altLang="en-US" sz="1600" b="1" dirty="0" smtClean="0">
                <a:solidFill>
                  <a:srgbClr val="F8F8F8"/>
                </a:solidFill>
                <a:latin typeface="Calibri" pitchFamily="34" charset="0"/>
                <a:cs typeface="Arial" charset="0"/>
              </a:rPr>
              <a:t>请登记管理机关主动服务，发放新的图片码</a:t>
            </a:r>
            <a:endParaRPr lang="en-US" altLang="zh-CN" sz="1600" b="1" dirty="0">
              <a:solidFill>
                <a:srgbClr val="F8F8F8"/>
              </a:solidFill>
              <a:latin typeface="Calibri" pitchFamily="34" charset="0"/>
              <a:cs typeface="Arial" charset="0"/>
            </a:endParaRPr>
          </a:p>
        </p:txBody>
      </p:sp>
      <p:grpSp>
        <p:nvGrpSpPr>
          <p:cNvPr id="16" name="Group 12"/>
          <p:cNvGrpSpPr>
            <a:grpSpLocks/>
          </p:cNvGrpSpPr>
          <p:nvPr/>
        </p:nvGrpSpPr>
        <p:grpSpPr bwMode="auto">
          <a:xfrm>
            <a:off x="6683375" y="5211688"/>
            <a:ext cx="1238250" cy="1236663"/>
            <a:chOff x="802" y="845"/>
            <a:chExt cx="827" cy="826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gray">
            <a:xfrm>
              <a:off x="802" y="845"/>
              <a:ext cx="827" cy="826"/>
            </a:xfrm>
            <a:prstGeom prst="ellipse">
              <a:avLst/>
            </a:prstGeom>
            <a:solidFill>
              <a:srgbClr val="F8F8F8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gray">
            <a:xfrm>
              <a:off x="836" y="879"/>
              <a:ext cx="758" cy="758"/>
            </a:xfrm>
            <a:prstGeom prst="ellipse">
              <a:avLst/>
            </a:prstGeom>
            <a:noFill/>
            <a:ln w="38100">
              <a:solidFill>
                <a:schemeClr val="accent2">
                  <a:alpha val="70195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gray">
            <a:xfrm>
              <a:off x="870" y="915"/>
              <a:ext cx="690" cy="690"/>
            </a:xfrm>
            <a:prstGeom prst="ellipse">
              <a:avLst/>
            </a:prstGeom>
            <a:noFill/>
            <a:ln w="38100">
              <a:solidFill>
                <a:schemeClr val="accent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20" name="Text Box 16"/>
          <p:cNvSpPr txBox="1">
            <a:spLocks noChangeArrowheads="1"/>
          </p:cNvSpPr>
          <p:nvPr/>
        </p:nvSpPr>
        <p:spPr bwMode="gray">
          <a:xfrm>
            <a:off x="6754812" y="5645353"/>
            <a:ext cx="1081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b="1" dirty="0" smtClean="0">
                <a:latin typeface="Calibri" pitchFamily="34" charset="0"/>
                <a:ea typeface="宋体" pitchFamily="2" charset="-122"/>
                <a:cs typeface="Arial" charset="0"/>
              </a:rPr>
              <a:t>注意</a:t>
            </a:r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Arial" charset="0"/>
              </a:rPr>
              <a:t>2</a:t>
            </a:r>
            <a:endParaRPr lang="en-US" altLang="zh-CN" b="1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31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3131840" y="1648224"/>
            <a:ext cx="5686425" cy="3825875"/>
            <a:chOff x="336" y="1142"/>
            <a:chExt cx="3582" cy="2410"/>
          </a:xfrm>
        </p:grpSpPr>
        <p:sp>
          <p:nvSpPr>
            <p:cNvPr id="9" name="矩形 3"/>
            <p:cNvSpPr>
              <a:spLocks noChangeArrowheads="1"/>
            </p:cNvSpPr>
            <p:nvPr/>
          </p:nvSpPr>
          <p:spPr bwMode="gray">
            <a:xfrm>
              <a:off x="336" y="3115"/>
              <a:ext cx="3363" cy="41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" name="组合 4"/>
            <p:cNvGrpSpPr>
              <a:grpSpLocks/>
            </p:cNvGrpSpPr>
            <p:nvPr/>
          </p:nvGrpSpPr>
          <p:grpSpPr bwMode="auto">
            <a:xfrm>
              <a:off x="3296" y="2964"/>
              <a:ext cx="622" cy="588"/>
              <a:chOff x="2016" y="1920"/>
              <a:chExt cx="1680" cy="1680"/>
            </a:xfrm>
          </p:grpSpPr>
          <p:sp>
            <p:nvSpPr>
              <p:cNvPr id="36" name="椭圆 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2431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 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文本框 7"/>
            <p:cNvSpPr txBox="1">
              <a:spLocks noChangeArrowheads="1"/>
            </p:cNvSpPr>
            <p:nvPr/>
          </p:nvSpPr>
          <p:spPr bwMode="gray">
            <a:xfrm>
              <a:off x="3527" y="3002"/>
              <a:ext cx="27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  <a:ea typeface="宋体" pitchFamily="2" charset="-122"/>
                </a:rPr>
                <a:t>D</a:t>
              </a:r>
            </a:p>
          </p:txBody>
        </p:sp>
        <p:sp>
          <p:nvSpPr>
            <p:cNvPr id="12" name="矩形 8"/>
            <p:cNvSpPr>
              <a:spLocks noChangeArrowheads="1"/>
            </p:cNvSpPr>
            <p:nvPr/>
          </p:nvSpPr>
          <p:spPr bwMode="gray">
            <a:xfrm>
              <a:off x="336" y="1900"/>
              <a:ext cx="2390" cy="415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组合 9"/>
            <p:cNvGrpSpPr>
              <a:grpSpLocks/>
            </p:cNvGrpSpPr>
            <p:nvPr/>
          </p:nvGrpSpPr>
          <p:grpSpPr bwMode="auto">
            <a:xfrm>
              <a:off x="2529" y="1754"/>
              <a:ext cx="613" cy="581"/>
              <a:chOff x="3938" y="1968"/>
              <a:chExt cx="430" cy="437"/>
            </a:xfrm>
          </p:grpSpPr>
          <p:grpSp>
            <p:nvGrpSpPr>
              <p:cNvPr id="32" name="组合 10"/>
              <p:cNvGrpSpPr>
                <a:grpSpLocks/>
              </p:cNvGrpSpPr>
              <p:nvPr/>
            </p:nvGrpSpPr>
            <p:grpSpPr bwMode="auto">
              <a:xfrm>
                <a:off x="3938" y="1968"/>
                <a:ext cx="430" cy="437"/>
                <a:chOff x="2016" y="1920"/>
                <a:chExt cx="1680" cy="1680"/>
              </a:xfrm>
            </p:grpSpPr>
            <p:sp>
              <p:nvSpPr>
                <p:cNvPr id="34" name="椭圆 11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30196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 12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文本框 13"/>
              <p:cNvSpPr txBox="1">
                <a:spLocks noChangeArrowheads="1"/>
              </p:cNvSpPr>
              <p:nvPr/>
            </p:nvSpPr>
            <p:spPr bwMode="gray">
              <a:xfrm>
                <a:off x="4058" y="2028"/>
                <a:ext cx="184" cy="2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B</a:t>
                </a:r>
              </a:p>
            </p:txBody>
          </p:sp>
        </p:grpSp>
        <p:sp>
          <p:nvSpPr>
            <p:cNvPr id="14" name="矩形 14"/>
            <p:cNvSpPr>
              <a:spLocks noChangeArrowheads="1"/>
            </p:cNvSpPr>
            <p:nvPr/>
          </p:nvSpPr>
          <p:spPr bwMode="gray">
            <a:xfrm>
              <a:off x="336" y="2497"/>
              <a:ext cx="2965" cy="417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" name="组合 15"/>
            <p:cNvGrpSpPr>
              <a:grpSpLocks/>
            </p:cNvGrpSpPr>
            <p:nvPr/>
          </p:nvGrpSpPr>
          <p:grpSpPr bwMode="auto">
            <a:xfrm>
              <a:off x="2972" y="2335"/>
              <a:ext cx="573" cy="585"/>
              <a:chOff x="3552" y="3339"/>
              <a:chExt cx="412" cy="392"/>
            </a:xfrm>
          </p:grpSpPr>
          <p:grpSp>
            <p:nvGrpSpPr>
              <p:cNvPr id="28" name="组合 16"/>
              <p:cNvGrpSpPr>
                <a:grpSpLocks/>
              </p:cNvGrpSpPr>
              <p:nvPr/>
            </p:nvGrpSpPr>
            <p:grpSpPr bwMode="auto">
              <a:xfrm>
                <a:off x="3552" y="3339"/>
                <a:ext cx="412" cy="392"/>
                <a:chOff x="2016" y="1920"/>
                <a:chExt cx="1680" cy="1680"/>
              </a:xfrm>
            </p:grpSpPr>
            <p:sp>
              <p:nvSpPr>
                <p:cNvPr id="30" name="椭圆 1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 18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文本框 19"/>
              <p:cNvSpPr txBox="1">
                <a:spLocks noChangeArrowheads="1"/>
              </p:cNvSpPr>
              <p:nvPr/>
            </p:nvSpPr>
            <p:spPr bwMode="gray">
              <a:xfrm>
                <a:off x="3689" y="3360"/>
                <a:ext cx="183" cy="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pitchFamily="2" charset="-122"/>
                  </a:rPr>
                  <a:t>C</a:t>
                </a:r>
              </a:p>
            </p:txBody>
          </p:sp>
        </p:grpSp>
        <p:grpSp>
          <p:nvGrpSpPr>
            <p:cNvPr id="16" name="组合 20"/>
            <p:cNvGrpSpPr>
              <a:grpSpLocks/>
            </p:cNvGrpSpPr>
            <p:nvPr/>
          </p:nvGrpSpPr>
          <p:grpSpPr bwMode="auto">
            <a:xfrm>
              <a:off x="336" y="1142"/>
              <a:ext cx="2447" cy="578"/>
              <a:chOff x="0" y="864"/>
              <a:chExt cx="3553" cy="802"/>
            </a:xfrm>
          </p:grpSpPr>
          <p:sp>
            <p:nvSpPr>
              <p:cNvPr id="22" name="矩形 21"/>
              <p:cNvSpPr>
                <a:spLocks noChangeArrowheads="1"/>
              </p:cNvSpPr>
              <p:nvPr/>
            </p:nvSpPr>
            <p:spPr bwMode="gray">
              <a:xfrm>
                <a:off x="0" y="1084"/>
                <a:ext cx="3147" cy="576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3" name="组合 22"/>
              <p:cNvGrpSpPr>
                <a:grpSpLocks/>
              </p:cNvGrpSpPr>
              <p:nvPr/>
            </p:nvGrpSpPr>
            <p:grpSpPr bwMode="auto">
              <a:xfrm>
                <a:off x="2734" y="864"/>
                <a:ext cx="819" cy="802"/>
                <a:chOff x="1488" y="1968"/>
                <a:chExt cx="432" cy="432"/>
              </a:xfrm>
            </p:grpSpPr>
            <p:grpSp>
              <p:nvGrpSpPr>
                <p:cNvPr id="24" name="组合 23"/>
                <p:cNvGrpSpPr>
                  <a:grpSpLocks/>
                </p:cNvGrpSpPr>
                <p:nvPr/>
              </p:nvGrpSpPr>
              <p:grpSpPr bwMode="auto">
                <a:xfrm>
                  <a:off x="1488" y="1968"/>
                  <a:ext cx="432" cy="432"/>
                  <a:chOff x="2016" y="1920"/>
                  <a:chExt cx="1680" cy="1680"/>
                </a:xfrm>
              </p:grpSpPr>
              <p:sp>
                <p:nvSpPr>
                  <p:cNvPr id="26" name="椭圆 24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39216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 25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301 w 1321"/>
                      <a:gd name="T1" fmla="*/ 401 h 712"/>
                      <a:gd name="T2" fmla="*/ 1317 w 1321"/>
                      <a:gd name="T3" fmla="*/ 442 h 712"/>
                      <a:gd name="T4" fmla="*/ 1321 w 1321"/>
                      <a:gd name="T5" fmla="*/ 481 h 712"/>
                      <a:gd name="T6" fmla="*/ 1315 w 1321"/>
                      <a:gd name="T7" fmla="*/ 516 h 712"/>
                      <a:gd name="T8" fmla="*/ 1298 w 1321"/>
                      <a:gd name="T9" fmla="*/ 550 h 712"/>
                      <a:gd name="T10" fmla="*/ 1272 w 1321"/>
                      <a:gd name="T11" fmla="*/ 579 h 712"/>
                      <a:gd name="T12" fmla="*/ 1239 w 1321"/>
                      <a:gd name="T13" fmla="*/ 604 h 712"/>
                      <a:gd name="T14" fmla="*/ 1196 w 1321"/>
                      <a:gd name="T15" fmla="*/ 628 h 712"/>
                      <a:gd name="T16" fmla="*/ 1147 w 1321"/>
                      <a:gd name="T17" fmla="*/ 649 h 712"/>
                      <a:gd name="T18" fmla="*/ 1092 w 1321"/>
                      <a:gd name="T19" fmla="*/ 667 h 712"/>
                      <a:gd name="T20" fmla="*/ 1031 w 1321"/>
                      <a:gd name="T21" fmla="*/ 683 h 712"/>
                      <a:gd name="T22" fmla="*/ 967 w 1321"/>
                      <a:gd name="T23" fmla="*/ 694 h 712"/>
                      <a:gd name="T24" fmla="*/ 896 w 1321"/>
                      <a:gd name="T25" fmla="*/ 704 h 712"/>
                      <a:gd name="T26" fmla="*/ 824 w 1321"/>
                      <a:gd name="T27" fmla="*/ 710 h 712"/>
                      <a:gd name="T28" fmla="*/ 795 w 1321"/>
                      <a:gd name="T29" fmla="*/ 712 h 712"/>
                      <a:gd name="T30" fmla="*/ 476 w 1321"/>
                      <a:gd name="T31" fmla="*/ 712 h 712"/>
                      <a:gd name="T32" fmla="*/ 472 w 1321"/>
                      <a:gd name="T33" fmla="*/ 712 h 712"/>
                      <a:gd name="T34" fmla="*/ 409 w 1321"/>
                      <a:gd name="T35" fmla="*/ 708 h 712"/>
                      <a:gd name="T36" fmla="*/ 348 w 1321"/>
                      <a:gd name="T37" fmla="*/ 704 h 712"/>
                      <a:gd name="T38" fmla="*/ 290 w 1321"/>
                      <a:gd name="T39" fmla="*/ 696 h 712"/>
                      <a:gd name="T40" fmla="*/ 235 w 1321"/>
                      <a:gd name="T41" fmla="*/ 689 h 712"/>
                      <a:gd name="T42" fmla="*/ 186 w 1321"/>
                      <a:gd name="T43" fmla="*/ 677 h 712"/>
                      <a:gd name="T44" fmla="*/ 141 w 1321"/>
                      <a:gd name="T45" fmla="*/ 663 h 712"/>
                      <a:gd name="T46" fmla="*/ 102 w 1321"/>
                      <a:gd name="T47" fmla="*/ 648 h 712"/>
                      <a:gd name="T48" fmla="*/ 67 w 1321"/>
                      <a:gd name="T49" fmla="*/ 630 h 712"/>
                      <a:gd name="T50" fmla="*/ 39 w 1321"/>
                      <a:gd name="T51" fmla="*/ 608 h 712"/>
                      <a:gd name="T52" fmla="*/ 18 w 1321"/>
                      <a:gd name="T53" fmla="*/ 583 h 712"/>
                      <a:gd name="T54" fmla="*/ 6 w 1321"/>
                      <a:gd name="T55" fmla="*/ 554 h 712"/>
                      <a:gd name="T56" fmla="*/ 0 w 1321"/>
                      <a:gd name="T57" fmla="*/ 524 h 712"/>
                      <a:gd name="T58" fmla="*/ 0 w 1321"/>
                      <a:gd name="T59" fmla="*/ 520 h 712"/>
                      <a:gd name="T60" fmla="*/ 4 w 1321"/>
                      <a:gd name="T61" fmla="*/ 487 h 712"/>
                      <a:gd name="T62" fmla="*/ 16 w 1321"/>
                      <a:gd name="T63" fmla="*/ 446 h 712"/>
                      <a:gd name="T64" fmla="*/ 51 w 1321"/>
                      <a:gd name="T65" fmla="*/ 370 h 712"/>
                      <a:gd name="T66" fmla="*/ 94 w 1321"/>
                      <a:gd name="T67" fmla="*/ 299 h 712"/>
                      <a:gd name="T68" fmla="*/ 147 w 1321"/>
                      <a:gd name="T69" fmla="*/ 235 h 712"/>
                      <a:gd name="T70" fmla="*/ 204 w 1321"/>
                      <a:gd name="T71" fmla="*/ 176 h 712"/>
                      <a:gd name="T72" fmla="*/ 270 w 1321"/>
                      <a:gd name="T73" fmla="*/ 125 h 712"/>
                      <a:gd name="T74" fmla="*/ 341 w 1321"/>
                      <a:gd name="T75" fmla="*/ 82 h 712"/>
                      <a:gd name="T76" fmla="*/ 415 w 1321"/>
                      <a:gd name="T77" fmla="*/ 47 h 712"/>
                      <a:gd name="T78" fmla="*/ 497 w 1321"/>
                      <a:gd name="T79" fmla="*/ 21 h 712"/>
                      <a:gd name="T80" fmla="*/ 581 w 1321"/>
                      <a:gd name="T81" fmla="*/ 6 h 712"/>
                      <a:gd name="T82" fmla="*/ 667 w 1321"/>
                      <a:gd name="T83" fmla="*/ 0 h 712"/>
                      <a:gd name="T84" fmla="*/ 667 w 1321"/>
                      <a:gd name="T85" fmla="*/ 0 h 712"/>
                      <a:gd name="T86" fmla="*/ 759 w 1321"/>
                      <a:gd name="T87" fmla="*/ 6 h 712"/>
                      <a:gd name="T88" fmla="*/ 847 w 1321"/>
                      <a:gd name="T89" fmla="*/ 23 h 712"/>
                      <a:gd name="T90" fmla="*/ 932 w 1321"/>
                      <a:gd name="T91" fmla="*/ 53 h 712"/>
                      <a:gd name="T92" fmla="*/ 1010 w 1321"/>
                      <a:gd name="T93" fmla="*/ 90 h 712"/>
                      <a:gd name="T94" fmla="*/ 1082 w 1321"/>
                      <a:gd name="T95" fmla="*/ 137 h 712"/>
                      <a:gd name="T96" fmla="*/ 1149 w 1321"/>
                      <a:gd name="T97" fmla="*/ 194 h 712"/>
                      <a:gd name="T98" fmla="*/ 1208 w 1321"/>
                      <a:gd name="T99" fmla="*/ 256 h 712"/>
                      <a:gd name="T100" fmla="*/ 1258 w 1321"/>
                      <a:gd name="T101" fmla="*/ 325 h 712"/>
                      <a:gd name="T102" fmla="*/ 1301 w 1321"/>
                      <a:gd name="T103" fmla="*/ 401 h 712"/>
                      <a:gd name="T104" fmla="*/ 1301 w 1321"/>
                      <a:gd name="T105" fmla="*/ 401 h 7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BBF6E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" name="文本框 26"/>
                <p:cNvSpPr txBox="1">
                  <a:spLocks noChangeArrowheads="1"/>
                </p:cNvSpPr>
                <p:nvPr/>
              </p:nvSpPr>
              <p:spPr bwMode="gray">
                <a:xfrm>
                  <a:off x="1614" y="2016"/>
                  <a:ext cx="203" cy="21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400" b="1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Verdana" pitchFamily="34" charset="0"/>
                      <a:ea typeface="宋体" pitchFamily="2" charset="-122"/>
                    </a:rPr>
                    <a:t>A</a:t>
                  </a:r>
                </a:p>
              </p:txBody>
            </p:sp>
          </p:grpSp>
        </p:grpSp>
        <p:sp>
          <p:nvSpPr>
            <p:cNvPr id="17" name="文本框 27"/>
            <p:cNvSpPr txBox="1">
              <a:spLocks noChangeArrowheads="1"/>
            </p:cNvSpPr>
            <p:nvPr/>
          </p:nvSpPr>
          <p:spPr bwMode="gray">
            <a:xfrm>
              <a:off x="634" y="1390"/>
              <a:ext cx="143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 eaLnBrk="0" hangingPunct="0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</a:rPr>
                <a:t>合并的好处是永久的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文本框 28"/>
            <p:cNvSpPr txBox="1">
              <a:spLocks noChangeArrowheads="1"/>
            </p:cNvSpPr>
            <p:nvPr/>
          </p:nvSpPr>
          <p:spPr bwMode="gray">
            <a:xfrm>
              <a:off x="634" y="2018"/>
              <a:ext cx="178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accent5">
                      <a:lumMod val="50000"/>
                    </a:schemeClr>
                  </a:solidFill>
                </a:rPr>
                <a:t>给大家造成一定的</a:t>
              </a:r>
              <a:r>
                <a:rPr lang="zh-CN" altLang="en-US" b="1" dirty="0" smtClean="0">
                  <a:solidFill>
                    <a:schemeClr val="accent5">
                      <a:lumMod val="50000"/>
                    </a:schemeClr>
                  </a:solidFill>
                </a:rPr>
                <a:t>不便</a:t>
              </a:r>
              <a:endParaRPr lang="zh-CN" altLang="en-US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9" name="文本框 29"/>
            <p:cNvSpPr txBox="1">
              <a:spLocks noChangeArrowheads="1"/>
            </p:cNvSpPr>
            <p:nvPr/>
          </p:nvSpPr>
          <p:spPr bwMode="gray">
            <a:xfrm>
              <a:off x="634" y="2592"/>
              <a:ext cx="190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</a:rPr>
                <a:t>目前遇到的</a:t>
              </a:r>
              <a:r>
                <a:rPr lang="zh-CN" altLang="en-US" b="1" dirty="0" smtClean="0">
                  <a:solidFill>
                    <a:schemeClr val="accent4">
                      <a:lumMod val="75000"/>
                    </a:schemeClr>
                  </a:solidFill>
                </a:rPr>
                <a:t>困难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</a:rPr>
                <a:t>也</a:t>
              </a:r>
              <a:r>
                <a:rPr lang="zh-CN" altLang="en-US" b="1" dirty="0" smtClean="0">
                  <a:solidFill>
                    <a:schemeClr val="accent4">
                      <a:lumMod val="75000"/>
                    </a:schemeClr>
                  </a:solidFill>
                </a:rPr>
                <a:t>是</a:t>
              </a:r>
              <a:r>
                <a:rPr lang="zh-CN" altLang="en-US" b="1" dirty="0">
                  <a:solidFill>
                    <a:schemeClr val="accent4">
                      <a:lumMod val="75000"/>
                    </a:schemeClr>
                  </a:solidFill>
                </a:rPr>
                <a:t>暂时的</a:t>
              </a:r>
            </a:p>
          </p:txBody>
        </p:sp>
        <p:sp>
          <p:nvSpPr>
            <p:cNvPr id="20" name="文本框 30"/>
            <p:cNvSpPr txBox="1">
              <a:spLocks noChangeArrowheads="1"/>
            </p:cNvSpPr>
            <p:nvPr/>
          </p:nvSpPr>
          <p:spPr bwMode="gray">
            <a:xfrm>
              <a:off x="634" y="3251"/>
              <a:ext cx="265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dirty="0" smtClean="0">
                  <a:solidFill>
                    <a:srgbClr val="7030A0"/>
                  </a:solidFill>
                </a:rPr>
                <a:t>共同努力克服，主动提供服务</a:t>
              </a:r>
              <a:endParaRPr lang="zh-CN" altLang="en-US" b="1" dirty="0">
                <a:solidFill>
                  <a:srgbClr val="7030A0"/>
                </a:solidFill>
              </a:endParaRPr>
            </a:p>
          </p:txBody>
        </p:sp>
      </p:grp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46" y="1937326"/>
            <a:ext cx="2778257" cy="372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感谢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4411515"/>
            <a:ext cx="259228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试点省</a:t>
            </a:r>
            <a:r>
              <a:rPr lang="zh-CN" altLang="en-US" b="1" dirty="0" smtClean="0">
                <a:solidFill>
                  <a:schemeClr val="bg1"/>
                </a:solidFill>
              </a:rPr>
              <a:t>登记</a:t>
            </a:r>
            <a:r>
              <a:rPr lang="zh-CN" altLang="en-US" b="1" dirty="0">
                <a:solidFill>
                  <a:schemeClr val="bg1"/>
                </a:solidFill>
              </a:rPr>
              <a:t>管理</a:t>
            </a:r>
            <a:r>
              <a:rPr lang="zh-CN" altLang="en-US" b="1" dirty="0" smtClean="0">
                <a:solidFill>
                  <a:schemeClr val="bg1"/>
                </a:solidFill>
              </a:rPr>
              <a:t>机关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北京、福建、广西、黑龙江、江苏、江西、山西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76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ea typeface="宋体" pitchFamily="2" charset="-122"/>
              </a:rPr>
              <a:t>目录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gray">
          <a:xfrm>
            <a:off x="2915816" y="5661248"/>
            <a:ext cx="600075" cy="615950"/>
          </a:xfrm>
          <a:prstGeom prst="ellipse">
            <a:avLst/>
          </a:prstGeom>
          <a:solidFill>
            <a:srgbClr val="4886D8">
              <a:alpha val="80000"/>
            </a:srgbClr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 kern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40" name="肘形连接符 19"/>
          <p:cNvCxnSpPr>
            <a:cxnSpLocks noChangeShapeType="1"/>
          </p:cNvCxnSpPr>
          <p:nvPr/>
        </p:nvCxnSpPr>
        <p:spPr bwMode="auto">
          <a:xfrm rot="16200000" flipH="1">
            <a:off x="-403869" y="3075906"/>
            <a:ext cx="4262437" cy="1944687"/>
          </a:xfrm>
          <a:prstGeom prst="bentConnector3">
            <a:avLst>
              <a:gd name="adj1" fmla="val 741"/>
            </a:avLst>
          </a:prstGeom>
          <a:noFill/>
          <a:ln w="38100" cmpd="thickThin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AutoShape 5"/>
          <p:cNvSpPr>
            <a:spLocks noChangeArrowheads="1"/>
          </p:cNvSpPr>
          <p:nvPr/>
        </p:nvSpPr>
        <p:spPr bwMode="gray">
          <a:xfrm>
            <a:off x="683568" y="1340768"/>
            <a:ext cx="1944688" cy="527050"/>
          </a:xfrm>
          <a:prstGeom prst="homePlate">
            <a:avLst>
              <a:gd name="adj" fmla="val 41185"/>
            </a:avLst>
          </a:prstGeom>
          <a:gradFill rotWithShape="1">
            <a:gsLst>
              <a:gs pos="0">
                <a:srgbClr val="4886D8"/>
              </a:gs>
              <a:gs pos="100000">
                <a:srgbClr val="77B7E7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kumimoji="0" lang="zh-CN" altLang="en-US" sz="3200" b="1"/>
              <a:t>目 录</a:t>
            </a:r>
            <a:endParaRPr kumimoji="0" lang="en-US" altLang="zh-CN" sz="3200" b="1"/>
          </a:p>
        </p:txBody>
      </p:sp>
      <p:grpSp>
        <p:nvGrpSpPr>
          <p:cNvPr id="42" name="组合 46"/>
          <p:cNvGrpSpPr>
            <a:grpSpLocks/>
          </p:cNvGrpSpPr>
          <p:nvPr/>
        </p:nvGrpSpPr>
        <p:grpSpPr bwMode="auto">
          <a:xfrm>
            <a:off x="2972743" y="1917031"/>
            <a:ext cx="469900" cy="465137"/>
            <a:chOff x="2900737" y="1484782"/>
            <a:chExt cx="533400" cy="515976"/>
          </a:xfrm>
        </p:grpSpPr>
        <p:grpSp>
          <p:nvGrpSpPr>
            <p:cNvPr id="43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45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6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7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8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49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44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4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50" name="Text Box 63"/>
          <p:cNvSpPr txBox="1">
            <a:spLocks noChangeArrowheads="1"/>
          </p:cNvSpPr>
          <p:nvPr/>
        </p:nvSpPr>
        <p:spPr bwMode="gray">
          <a:xfrm>
            <a:off x="3629968" y="1948781"/>
            <a:ext cx="32004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事业单位登记管理系统</a:t>
            </a:r>
          </a:p>
        </p:txBody>
      </p:sp>
      <p:grpSp>
        <p:nvGrpSpPr>
          <p:cNvPr id="51" name="组合 135"/>
          <p:cNvGrpSpPr>
            <a:grpSpLocks/>
          </p:cNvGrpSpPr>
          <p:nvPr/>
        </p:nvGrpSpPr>
        <p:grpSpPr bwMode="auto">
          <a:xfrm>
            <a:off x="2969568" y="2453606"/>
            <a:ext cx="469900" cy="473075"/>
            <a:chOff x="2900737" y="1484782"/>
            <a:chExt cx="533400" cy="522979"/>
          </a:xfrm>
        </p:grpSpPr>
        <p:grpSp>
          <p:nvGrpSpPr>
            <p:cNvPr id="5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5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58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59" name="Text Box 63"/>
          <p:cNvSpPr txBox="1">
            <a:spLocks noChangeArrowheads="1"/>
          </p:cNvSpPr>
          <p:nvPr/>
        </p:nvSpPr>
        <p:spPr bwMode="gray">
          <a:xfrm>
            <a:off x="3676006" y="245360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党群机关管理系统</a:t>
            </a:r>
          </a:p>
        </p:txBody>
      </p:sp>
      <p:grpSp>
        <p:nvGrpSpPr>
          <p:cNvPr id="60" name="组合 144"/>
          <p:cNvGrpSpPr>
            <a:grpSpLocks/>
          </p:cNvGrpSpPr>
          <p:nvPr/>
        </p:nvGrpSpPr>
        <p:grpSpPr bwMode="auto">
          <a:xfrm>
            <a:off x="2969568" y="3028281"/>
            <a:ext cx="469900" cy="471487"/>
            <a:chOff x="2900737" y="1484782"/>
            <a:chExt cx="533400" cy="522979"/>
          </a:xfrm>
        </p:grpSpPr>
        <p:grpSp>
          <p:nvGrpSpPr>
            <p:cNvPr id="61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63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4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5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6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67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62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68" name="Text Box 63"/>
          <p:cNvSpPr txBox="1">
            <a:spLocks noChangeArrowheads="1"/>
          </p:cNvSpPr>
          <p:nvPr/>
        </p:nvSpPr>
        <p:spPr bwMode="gray">
          <a:xfrm>
            <a:off x="3676006" y="30282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内部办公系统</a:t>
            </a:r>
          </a:p>
        </p:txBody>
      </p:sp>
      <p:sp>
        <p:nvSpPr>
          <p:cNvPr id="69" name="Text Box 70"/>
          <p:cNvSpPr txBox="1">
            <a:spLocks noChangeArrowheads="1"/>
          </p:cNvSpPr>
          <p:nvPr/>
        </p:nvSpPr>
        <p:spPr bwMode="gray">
          <a:xfrm>
            <a:off x="3036466" y="5740623"/>
            <a:ext cx="334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000000"/>
                </a:solidFill>
                <a:latin typeface="Tahoma" pitchFamily="34" charset="0"/>
                <a:ea typeface="宋体" pitchFamily="2" charset="-122"/>
              </a:rPr>
              <a:t>8</a:t>
            </a:r>
            <a:endParaRPr lang="en-US" altLang="zh-CN" dirty="0">
              <a:solidFill>
                <a:srgbClr val="00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0" name="Text Box 63"/>
          <p:cNvSpPr txBox="1">
            <a:spLocks noChangeArrowheads="1"/>
          </p:cNvSpPr>
          <p:nvPr/>
        </p:nvSpPr>
        <p:spPr bwMode="gray">
          <a:xfrm>
            <a:off x="3676006" y="357279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事业单位系统</a:t>
            </a:r>
          </a:p>
        </p:txBody>
      </p:sp>
      <p:grpSp>
        <p:nvGrpSpPr>
          <p:cNvPr id="71" name="组合 162"/>
          <p:cNvGrpSpPr>
            <a:grpSpLocks/>
          </p:cNvGrpSpPr>
          <p:nvPr/>
        </p:nvGrpSpPr>
        <p:grpSpPr bwMode="auto">
          <a:xfrm>
            <a:off x="2969568" y="4107781"/>
            <a:ext cx="469900" cy="473075"/>
            <a:chOff x="2900737" y="1484782"/>
            <a:chExt cx="533400" cy="522979"/>
          </a:xfrm>
        </p:grpSpPr>
        <p:grpSp>
          <p:nvGrpSpPr>
            <p:cNvPr id="72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74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5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6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77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3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73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84" name="Text Box 63"/>
          <p:cNvSpPr txBox="1">
            <a:spLocks noChangeArrowheads="1"/>
          </p:cNvSpPr>
          <p:nvPr/>
        </p:nvSpPr>
        <p:spPr bwMode="gray">
          <a:xfrm>
            <a:off x="3676006" y="4107781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网站关联系统</a:t>
            </a:r>
          </a:p>
        </p:txBody>
      </p:sp>
      <p:grpSp>
        <p:nvGrpSpPr>
          <p:cNvPr id="85" name="组合 171"/>
          <p:cNvGrpSpPr>
            <a:grpSpLocks/>
          </p:cNvGrpSpPr>
          <p:nvPr/>
        </p:nvGrpSpPr>
        <p:grpSpPr bwMode="auto">
          <a:xfrm>
            <a:off x="2969568" y="4652293"/>
            <a:ext cx="469900" cy="473075"/>
            <a:chOff x="2900737" y="1484782"/>
            <a:chExt cx="533400" cy="522979"/>
          </a:xfrm>
        </p:grpSpPr>
        <p:grpSp>
          <p:nvGrpSpPr>
            <p:cNvPr id="86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88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89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0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87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98" name="Text Box 63"/>
          <p:cNvSpPr txBox="1">
            <a:spLocks noChangeArrowheads="1"/>
          </p:cNvSpPr>
          <p:nvPr/>
        </p:nvSpPr>
        <p:spPr bwMode="gray">
          <a:xfrm>
            <a:off x="3676006" y="46840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接口系统</a:t>
            </a:r>
          </a:p>
        </p:txBody>
      </p:sp>
      <p:grpSp>
        <p:nvGrpSpPr>
          <p:cNvPr id="99" name="组合 180"/>
          <p:cNvGrpSpPr>
            <a:grpSpLocks/>
          </p:cNvGrpSpPr>
          <p:nvPr/>
        </p:nvGrpSpPr>
        <p:grpSpPr bwMode="auto">
          <a:xfrm>
            <a:off x="2969568" y="5196806"/>
            <a:ext cx="469900" cy="473075"/>
            <a:chOff x="2900737" y="1484782"/>
            <a:chExt cx="533400" cy="522979"/>
          </a:xfrm>
        </p:grpSpPr>
        <p:grpSp>
          <p:nvGrpSpPr>
            <p:cNvPr id="100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02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01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112" name="Text Box 63"/>
          <p:cNvSpPr txBox="1">
            <a:spLocks noChangeArrowheads="1"/>
          </p:cNvSpPr>
          <p:nvPr/>
        </p:nvSpPr>
        <p:spPr bwMode="gray">
          <a:xfrm>
            <a:off x="3676006" y="5228556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数据库合并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89"/>
          <p:cNvGrpSpPr>
            <a:grpSpLocks/>
          </p:cNvGrpSpPr>
          <p:nvPr/>
        </p:nvGrpSpPr>
        <p:grpSpPr bwMode="auto">
          <a:xfrm>
            <a:off x="2969568" y="3573016"/>
            <a:ext cx="469900" cy="471487"/>
            <a:chOff x="2900737" y="1484782"/>
            <a:chExt cx="533400" cy="522979"/>
          </a:xfrm>
        </p:grpSpPr>
        <p:grpSp>
          <p:nvGrpSpPr>
            <p:cNvPr id="114" name="Group 64"/>
            <p:cNvGrpSpPr>
              <a:grpSpLocks/>
            </p:cNvGrpSpPr>
            <p:nvPr/>
          </p:nvGrpSpPr>
          <p:grpSpPr bwMode="auto">
            <a:xfrm>
              <a:off x="2900737" y="1484782"/>
              <a:ext cx="533400" cy="515976"/>
              <a:chOff x="1289" y="582"/>
              <a:chExt cx="668" cy="668"/>
            </a:xfrm>
          </p:grpSpPr>
          <p:sp>
            <p:nvSpPr>
              <p:cNvPr id="116" name="Oval 6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Oval 6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8" name="Oval 6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19" name="Oval 6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  <p:sp>
            <p:nvSpPr>
              <p:cNvPr id="120" name="Oval 6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itchFamily="2" charset="2"/>
                  <a:buChar char="n"/>
                  <a:defRPr kumimoji="1" sz="24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1600">
                    <a:solidFill>
                      <a:schemeClr val="tx1"/>
                    </a:solidFill>
                    <a:latin typeface="黑体" pitchFamily="49" charset="-122"/>
                    <a:ea typeface="黑体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Tahoma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115" name="Text Box 70"/>
            <p:cNvSpPr txBox="1">
              <a:spLocks noChangeArrowheads="1"/>
            </p:cNvSpPr>
            <p:nvPr/>
          </p:nvSpPr>
          <p:spPr bwMode="gray">
            <a:xfrm>
              <a:off x="2976937" y="1497178"/>
              <a:ext cx="381000" cy="510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itchFamily="2" charset="2"/>
                <a:buChar char="n"/>
                <a:defRPr kumimoji="1"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itchFamily="2" charset="2"/>
                <a:buChar char="n"/>
                <a:defRPr kumimoji="1"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itchFamily="2" charset="2"/>
                <a:buChar char="n"/>
                <a:defRPr kumimoji="1" sz="16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dirty="0" smtClean="0">
                  <a:solidFill>
                    <a:srgbClr val="000000"/>
                  </a:solidFill>
                  <a:latin typeface="Tahoma" pitchFamily="34" charset="0"/>
                  <a:ea typeface="宋体" pitchFamily="2" charset="-122"/>
                </a:rPr>
                <a:t>4</a:t>
              </a:r>
              <a:endParaRPr lang="en-US" altLang="zh-CN" dirty="0">
                <a:solidFill>
                  <a:srgbClr val="000000"/>
                </a:solidFill>
                <a:latin typeface="Tahoma" pitchFamily="34" charset="0"/>
                <a:ea typeface="宋体" pitchFamily="2" charset="-122"/>
              </a:endParaRPr>
            </a:p>
          </p:txBody>
        </p:sp>
      </p:grpSp>
      <p:sp>
        <p:nvSpPr>
          <p:cNvPr id="121" name="Text Box 63"/>
          <p:cNvSpPr txBox="1">
            <a:spLocks noChangeArrowheads="1"/>
          </p:cNvSpPr>
          <p:nvPr/>
        </p:nvSpPr>
        <p:spPr bwMode="gray">
          <a:xfrm>
            <a:off x="3676006" y="5763543"/>
            <a:ext cx="320040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16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其他注意事项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02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失信信息查看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11" y="1340768"/>
            <a:ext cx="7618413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75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技术支持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84" y="1356792"/>
            <a:ext cx="2795466" cy="12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958461" y="3430741"/>
            <a:ext cx="4549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</a:rPr>
              <a:t>传真：</a:t>
            </a:r>
            <a:r>
              <a:rPr lang="en-US" altLang="zh-CN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</a:rPr>
              <a:t>010-69001381</a:t>
            </a:r>
            <a:endParaRPr lang="zh-CN" alt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0" y="2782669"/>
            <a:ext cx="770485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</a:rPr>
              <a:t>电话：</a:t>
            </a:r>
            <a:r>
              <a:rPr lang="en-US" altLang="zh-CN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</a:rPr>
              <a:t>010-69001555</a:t>
            </a:r>
            <a:r>
              <a:rPr lang="zh-CN" altLang="en-US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</a:rPr>
              <a:t>、</a:t>
            </a:r>
            <a:r>
              <a:rPr lang="en-US" altLang="zh-CN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</a:rPr>
              <a:t>1556</a:t>
            </a:r>
            <a:r>
              <a:rPr lang="zh-CN" altLang="en-US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CN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</a:rPr>
              <a:t>1557</a:t>
            </a:r>
            <a:endParaRPr lang="zh-CN" altLang="en-US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5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1027172" y="4293096"/>
            <a:ext cx="7289244" cy="208823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12700">
            <a:solidFill>
              <a:srgbClr val="C9C9C9"/>
            </a:solidFill>
            <a:miter lim="800000"/>
            <a:headEnd/>
            <a:tailEnd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zh-CN" altLang="en-US" dirty="0" smtClean="0">
                <a:solidFill>
                  <a:srgbClr val="000000"/>
                </a:solidFill>
                <a:ea typeface="+mn-ea"/>
              </a:rPr>
              <a:t>涉及数据修改、系统使用问题请咨询技术支持</a:t>
            </a:r>
            <a:r>
              <a:rPr lang="de-DE" dirty="0" smtClean="0">
                <a:solidFill>
                  <a:srgbClr val="000000"/>
                </a:solidFill>
                <a:ea typeface="+mn-ea"/>
              </a:rPr>
              <a:t>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zh-CN" altLang="en-US" dirty="0" smtClean="0">
                <a:solidFill>
                  <a:srgbClr val="000000"/>
                </a:solidFill>
                <a:ea typeface="+mn-ea"/>
              </a:rPr>
              <a:t>涉及政策、法规、条例等问题请咨询国家事业单位登记管理局</a:t>
            </a:r>
            <a:endParaRPr lang="de-DE" dirty="0" smtClean="0">
              <a:solidFill>
                <a:srgbClr val="000000"/>
              </a:solidFill>
              <a:ea typeface="+mn-ea"/>
            </a:endParaRP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zh-CN" altLang="en-US" dirty="0" smtClean="0">
                <a:solidFill>
                  <a:srgbClr val="000000"/>
                </a:solidFill>
                <a:ea typeface="+mn-ea"/>
              </a:rPr>
              <a:t>传真上一定留下联系人和联系电话，方便后续联系确认</a:t>
            </a:r>
            <a:endParaRPr lang="de-DE" dirty="0" smtClean="0">
              <a:solidFill>
                <a:srgbClr val="000000"/>
              </a:solidFill>
              <a:ea typeface="+mn-ea"/>
            </a:endParaRPr>
          </a:p>
          <a:p>
            <a:pPr marL="190500" indent="-190500"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zh-CN" altLang="en-US" dirty="0" smtClean="0">
                <a:solidFill>
                  <a:srgbClr val="000000"/>
                </a:solidFill>
                <a:ea typeface="+mn-ea"/>
              </a:rPr>
              <a:t>发送传真后，一般会在当天进行处理；如未处理，请确认呼叫中心是否接收到您的传真</a:t>
            </a:r>
            <a:endParaRPr lang="de-DE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992" y="1642909"/>
            <a:ext cx="32720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技术支持热线</a:t>
            </a:r>
            <a:endParaRPr lang="zh-CN" alt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661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客户端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不能登录</a:t>
            </a:r>
            <a:endParaRPr lang="en-US" altLang="zh-CN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zh-CN" sz="1800">
              <a:latin typeface="Arial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 flipH="1">
            <a:off x="5102225" y="2796982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BFCFD3"/>
              </a:gs>
              <a:gs pos="100000">
                <a:srgbClr val="DDE5E7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gray">
          <a:xfrm>
            <a:off x="5705475" y="3444682"/>
            <a:ext cx="1835150" cy="1428750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gray">
          <a:xfrm>
            <a:off x="3903663" y="3946332"/>
            <a:ext cx="1806575" cy="1292225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gray">
          <a:xfrm>
            <a:off x="2079625" y="4394007"/>
            <a:ext cx="1825625" cy="1117600"/>
          </a:xfrm>
          <a:prstGeom prst="rect">
            <a:avLst/>
          </a:prstGeom>
          <a:gradFill rotWithShape="1">
            <a:gsLst>
              <a:gs pos="0">
                <a:srgbClr val="BFCFD3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 flipH="1">
            <a:off x="1476375" y="3814569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rgbClr val="BFCFD3"/>
              </a:gs>
              <a:gs pos="100000">
                <a:srgbClr val="D6E0E3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gray">
          <a:xfrm>
            <a:off x="3295650" y="3306569"/>
            <a:ext cx="612775" cy="1130300"/>
          </a:xfrm>
          <a:custGeom>
            <a:avLst/>
            <a:gdLst>
              <a:gd name="T0" fmla="*/ 0 w 201"/>
              <a:gd name="T1" fmla="*/ 510162 h 370"/>
              <a:gd name="T2" fmla="*/ 612775 w 201"/>
              <a:gd name="T3" fmla="*/ 1130300 h 370"/>
              <a:gd name="T4" fmla="*/ 612775 w 201"/>
              <a:gd name="T5" fmla="*/ 641522 h 370"/>
              <a:gd name="T6" fmla="*/ 0 w 201"/>
              <a:gd name="T7" fmla="*/ 0 h 370"/>
              <a:gd name="T8" fmla="*/ 0 w 201"/>
              <a:gd name="T9" fmla="*/ 510162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gray">
          <a:xfrm>
            <a:off x="1474788" y="3797107"/>
            <a:ext cx="612775" cy="1457325"/>
          </a:xfrm>
          <a:custGeom>
            <a:avLst/>
            <a:gdLst>
              <a:gd name="T0" fmla="*/ 1588 w 386"/>
              <a:gd name="T1" fmla="*/ 781050 h 918"/>
              <a:gd name="T2" fmla="*/ 611188 w 386"/>
              <a:gd name="T3" fmla="*/ 1457325 h 918"/>
              <a:gd name="T4" fmla="*/ 612775 w 386"/>
              <a:gd name="T5" fmla="*/ 638175 h 918"/>
              <a:gd name="T6" fmla="*/ 0 w 386"/>
              <a:gd name="T7" fmla="*/ 0 h 918"/>
              <a:gd name="T8" fmla="*/ 1588 w 386"/>
              <a:gd name="T9" fmla="*/ 781050 h 9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6"/>
              <a:gd name="T16" fmla="*/ 0 h 918"/>
              <a:gd name="T17" fmla="*/ 386 w 386"/>
              <a:gd name="T18" fmla="*/ 918 h 9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6" h="918">
                <a:moveTo>
                  <a:pt x="1" y="492"/>
                </a:moveTo>
                <a:lnTo>
                  <a:pt x="385" y="918"/>
                </a:lnTo>
                <a:lnTo>
                  <a:pt x="386" y="402"/>
                </a:lnTo>
                <a:lnTo>
                  <a:pt x="0" y="0"/>
                </a:lnTo>
                <a:lnTo>
                  <a:pt x="1" y="492"/>
                </a:lnTo>
                <a:close/>
              </a:path>
            </a:pathLst>
          </a:custGeom>
          <a:gradFill rotWithShape="1">
            <a:gsLst>
              <a:gs pos="0">
                <a:srgbClr val="BFCFD3"/>
              </a:gs>
              <a:gs pos="100000">
                <a:srgbClr val="F8F8F8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 flipH="1">
            <a:off x="1476375" y="3814569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rgbClr val="BFCFD3"/>
              </a:gs>
              <a:gs pos="100000">
                <a:srgbClr val="D6E0E3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gray">
          <a:xfrm flipH="1">
            <a:off x="3289300" y="3304982"/>
            <a:ext cx="2428875" cy="646112"/>
          </a:xfrm>
          <a:prstGeom prst="parallelogram">
            <a:avLst>
              <a:gd name="adj" fmla="val 96330"/>
            </a:avLst>
          </a:prstGeom>
          <a:gradFill rotWithShape="1">
            <a:gsLst>
              <a:gs pos="0">
                <a:srgbClr val="BFCFD3"/>
              </a:gs>
              <a:gs pos="100000">
                <a:srgbClr val="DDE5E7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gray">
          <a:xfrm>
            <a:off x="3295650" y="3306569"/>
            <a:ext cx="612775" cy="1130300"/>
          </a:xfrm>
          <a:custGeom>
            <a:avLst/>
            <a:gdLst>
              <a:gd name="T0" fmla="*/ 0 w 201"/>
              <a:gd name="T1" fmla="*/ 510162 h 370"/>
              <a:gd name="T2" fmla="*/ 612775 w 201"/>
              <a:gd name="T3" fmla="*/ 1130300 h 370"/>
              <a:gd name="T4" fmla="*/ 612775 w 201"/>
              <a:gd name="T5" fmla="*/ 641522 h 370"/>
              <a:gd name="T6" fmla="*/ 0 w 201"/>
              <a:gd name="T7" fmla="*/ 0 h 370"/>
              <a:gd name="T8" fmla="*/ 0 w 201"/>
              <a:gd name="T9" fmla="*/ 510162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"/>
              <a:gd name="T16" fmla="*/ 0 h 370"/>
              <a:gd name="T17" fmla="*/ 201 w 201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gray">
          <a:xfrm>
            <a:off x="5099050" y="2784282"/>
            <a:ext cx="615950" cy="1168400"/>
          </a:xfrm>
          <a:custGeom>
            <a:avLst/>
            <a:gdLst>
              <a:gd name="T0" fmla="*/ 0 w 388"/>
              <a:gd name="T1" fmla="*/ 525463 h 736"/>
              <a:gd name="T2" fmla="*/ 615950 w 388"/>
              <a:gd name="T3" fmla="*/ 1168400 h 736"/>
              <a:gd name="T4" fmla="*/ 615950 w 388"/>
              <a:gd name="T5" fmla="*/ 660400 h 736"/>
              <a:gd name="T6" fmla="*/ 0 w 388"/>
              <a:gd name="T7" fmla="*/ 0 h 736"/>
              <a:gd name="T8" fmla="*/ 0 w 388"/>
              <a:gd name="T9" fmla="*/ 525463 h 7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"/>
              <a:gd name="T16" fmla="*/ 0 h 736"/>
              <a:gd name="T17" fmla="*/ 388 w 388"/>
              <a:gd name="T18" fmla="*/ 736 h 7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" h="736">
                <a:moveTo>
                  <a:pt x="0" y="331"/>
                </a:moveTo>
                <a:lnTo>
                  <a:pt x="388" y="736"/>
                </a:lnTo>
                <a:lnTo>
                  <a:pt x="388" y="416"/>
                </a:lnTo>
                <a:lnTo>
                  <a:pt x="0" y="0"/>
                </a:lnTo>
                <a:lnTo>
                  <a:pt x="0" y="331"/>
                </a:lnTo>
                <a:close/>
              </a:path>
            </a:pathLst>
          </a:custGeom>
          <a:gradFill rotWithShape="1">
            <a:gsLst>
              <a:gs pos="0">
                <a:srgbClr val="586062"/>
              </a:gs>
              <a:gs pos="100000">
                <a:srgbClr val="BFCFD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6" name="Picture 18" descr="light_shadow"/>
          <p:cNvPicPr>
            <a:picLocks noChangeAspect="1" noChangeArrowheads="1"/>
          </p:cNvPicPr>
          <p:nvPr/>
        </p:nvPicPr>
        <p:blipFill>
          <a:blip r:embed="rId3">
            <a:lum bright="6000" contrast="-100000"/>
          </a:blip>
          <a:srcRect/>
          <a:stretch>
            <a:fillRect/>
          </a:stretch>
        </p:blipFill>
        <p:spPr bwMode="gray">
          <a:xfrm>
            <a:off x="2038350" y="4036819"/>
            <a:ext cx="1008063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9" descr="light_shadow"/>
          <p:cNvPicPr>
            <a:picLocks noChangeAspect="1" noChangeArrowheads="1"/>
          </p:cNvPicPr>
          <p:nvPr/>
        </p:nvPicPr>
        <p:blipFill>
          <a:blip r:embed="rId3">
            <a:lum bright="6000" contrast="-100000"/>
          </a:blip>
          <a:srcRect/>
          <a:stretch>
            <a:fillRect/>
          </a:stretch>
        </p:blipFill>
        <p:spPr bwMode="gray">
          <a:xfrm>
            <a:off x="3881438" y="3533582"/>
            <a:ext cx="1008062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0" descr="light_shadow"/>
          <p:cNvPicPr>
            <a:picLocks noChangeAspect="1" noChangeArrowheads="1"/>
          </p:cNvPicPr>
          <p:nvPr/>
        </p:nvPicPr>
        <p:blipFill>
          <a:blip r:embed="rId3">
            <a:lum bright="6000" contrast="-100000"/>
          </a:blip>
          <a:srcRect/>
          <a:stretch>
            <a:fillRect/>
          </a:stretch>
        </p:blipFill>
        <p:spPr bwMode="gray">
          <a:xfrm>
            <a:off x="5810250" y="3041457"/>
            <a:ext cx="1008063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1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1846263" y="2682682"/>
            <a:ext cx="1349375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Oval 22"/>
          <p:cNvSpPr>
            <a:spLocks noChangeArrowheads="1"/>
          </p:cNvSpPr>
          <p:nvPr/>
        </p:nvSpPr>
        <p:spPr bwMode="gray">
          <a:xfrm>
            <a:off x="1846263" y="2682682"/>
            <a:ext cx="1352550" cy="1344612"/>
          </a:xfrm>
          <a:prstGeom prst="ellipse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56078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21" name="Picture 23" descr="light_shadow1"/>
          <p:cNvPicPr>
            <a:picLocks noChangeAspect="1" noChangeArrowheads="1"/>
          </p:cNvPicPr>
          <p:nvPr/>
        </p:nvPicPr>
        <p:blipFill>
          <a:blip r:embed="rId5"/>
          <a:srcRect t="14285"/>
          <a:stretch>
            <a:fillRect/>
          </a:stretch>
        </p:blipFill>
        <p:spPr bwMode="gray">
          <a:xfrm>
            <a:off x="1824038" y="2727132"/>
            <a:ext cx="9826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 24"/>
          <p:cNvGrpSpPr>
            <a:grpSpLocks/>
          </p:cNvGrpSpPr>
          <p:nvPr/>
        </p:nvGrpSpPr>
        <p:grpSpPr bwMode="auto">
          <a:xfrm rot="-3102345" flipH="1" flipV="1">
            <a:off x="2270125" y="3658994"/>
            <a:ext cx="1004888" cy="287338"/>
            <a:chOff x="2532" y="1051"/>
            <a:chExt cx="893" cy="246"/>
          </a:xfrm>
        </p:grpSpPr>
        <p:grpSp>
          <p:nvGrpSpPr>
            <p:cNvPr id="23" name="Group 25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29" name="AutoShape 26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AutoShape 27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AutoShape 28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AutoShape 29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Group 30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25" name="AutoShape 31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AutoShape 32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AutoShape 33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AutoShape 34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3" name="Picture 35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3684588" y="2160394"/>
            <a:ext cx="1349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Oval 36"/>
          <p:cNvSpPr>
            <a:spLocks noChangeArrowheads="1"/>
          </p:cNvSpPr>
          <p:nvPr/>
        </p:nvSpPr>
        <p:spPr bwMode="gray">
          <a:xfrm>
            <a:off x="3684588" y="2160394"/>
            <a:ext cx="1352550" cy="1344613"/>
          </a:xfrm>
          <a:prstGeom prst="ellipse">
            <a:avLst/>
          </a:prstGeom>
          <a:gradFill rotWithShape="1">
            <a:gsLst>
              <a:gs pos="0">
                <a:schemeClr val="accent2">
                  <a:alpha val="67999"/>
                </a:schemeClr>
              </a:gs>
              <a:gs pos="100000">
                <a:schemeClr val="accent2">
                  <a:gamma/>
                  <a:shade val="26275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35" name="Picture 37" descr="light_shadow1"/>
          <p:cNvPicPr>
            <a:picLocks noChangeAspect="1" noChangeArrowheads="1"/>
          </p:cNvPicPr>
          <p:nvPr/>
        </p:nvPicPr>
        <p:blipFill>
          <a:blip r:embed="rId5"/>
          <a:srcRect t="14285"/>
          <a:stretch>
            <a:fillRect/>
          </a:stretch>
        </p:blipFill>
        <p:spPr bwMode="gray">
          <a:xfrm>
            <a:off x="3662363" y="2204844"/>
            <a:ext cx="9826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Group 38"/>
          <p:cNvGrpSpPr>
            <a:grpSpLocks/>
          </p:cNvGrpSpPr>
          <p:nvPr/>
        </p:nvGrpSpPr>
        <p:grpSpPr bwMode="auto">
          <a:xfrm>
            <a:off x="4111625" y="2817619"/>
            <a:ext cx="836613" cy="836613"/>
            <a:chOff x="2578" y="1872"/>
            <a:chExt cx="527" cy="527"/>
          </a:xfrm>
        </p:grpSpPr>
        <p:grpSp>
          <p:nvGrpSpPr>
            <p:cNvPr id="37" name="Group 39"/>
            <p:cNvGrpSpPr>
              <a:grpSpLocks/>
            </p:cNvGrpSpPr>
            <p:nvPr/>
          </p:nvGrpSpPr>
          <p:grpSpPr bwMode="auto">
            <a:xfrm rot="-3102345" flipH="1" flipV="1">
              <a:off x="2679" y="2068"/>
              <a:ext cx="527" cy="136"/>
              <a:chOff x="1565" y="2568"/>
              <a:chExt cx="1118" cy="279"/>
            </a:xfrm>
          </p:grpSpPr>
          <p:sp>
            <p:nvSpPr>
              <p:cNvPr id="43" name="AutoShape 40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AutoShape 41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AutoShape 42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AutoShape 43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Group 44"/>
            <p:cNvGrpSpPr>
              <a:grpSpLocks/>
            </p:cNvGrpSpPr>
            <p:nvPr/>
          </p:nvGrpSpPr>
          <p:grpSpPr bwMode="auto">
            <a:xfrm rot="-1748805" flipH="1" flipV="1">
              <a:off x="2578" y="2122"/>
              <a:ext cx="527" cy="137"/>
              <a:chOff x="1565" y="2568"/>
              <a:chExt cx="1118" cy="279"/>
            </a:xfrm>
          </p:grpSpPr>
          <p:sp>
            <p:nvSpPr>
              <p:cNvPr id="39" name="AutoShape 45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AutoShape 46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AutoShape 47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AutoShape 48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48" name="Picture 49" descr="circuler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5603875" y="1652394"/>
            <a:ext cx="13493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Oval 50"/>
          <p:cNvSpPr>
            <a:spLocks noChangeArrowheads="1"/>
          </p:cNvSpPr>
          <p:nvPr/>
        </p:nvSpPr>
        <p:spPr bwMode="gray">
          <a:xfrm>
            <a:off x="5603875" y="1652394"/>
            <a:ext cx="1350963" cy="1344613"/>
          </a:xfrm>
          <a:prstGeom prst="ellipse">
            <a:avLst/>
          </a:prstGeom>
          <a:gradFill rotWithShape="1">
            <a:gsLst>
              <a:gs pos="0">
                <a:schemeClr val="folHlink">
                  <a:alpha val="67999"/>
                </a:schemeClr>
              </a:gs>
              <a:gs pos="100000">
                <a:schemeClr val="folHlink">
                  <a:gamma/>
                  <a:shade val="26275"/>
                  <a:invGamma/>
                </a:schemeClr>
              </a:gs>
            </a:gsLst>
            <a:lin ang="27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50" name="Picture 51" descr="light_shadow1"/>
          <p:cNvPicPr>
            <a:picLocks noChangeAspect="1" noChangeArrowheads="1"/>
          </p:cNvPicPr>
          <p:nvPr/>
        </p:nvPicPr>
        <p:blipFill>
          <a:blip r:embed="rId5"/>
          <a:srcRect t="14285"/>
          <a:stretch>
            <a:fillRect/>
          </a:stretch>
        </p:blipFill>
        <p:spPr bwMode="gray">
          <a:xfrm>
            <a:off x="5581650" y="1696844"/>
            <a:ext cx="9826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" name="Group 52"/>
          <p:cNvGrpSpPr>
            <a:grpSpLocks/>
          </p:cNvGrpSpPr>
          <p:nvPr/>
        </p:nvGrpSpPr>
        <p:grpSpPr bwMode="auto">
          <a:xfrm rot="-3102345" flipH="1" flipV="1">
            <a:off x="6027738" y="2628707"/>
            <a:ext cx="1004887" cy="287337"/>
            <a:chOff x="2532" y="1051"/>
            <a:chExt cx="893" cy="246"/>
          </a:xfrm>
        </p:grpSpPr>
        <p:grpSp>
          <p:nvGrpSpPr>
            <p:cNvPr id="52" name="Group 53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58" name="AutoShape 54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AutoShape 55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AutoShape 56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AutoShape 57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Group 58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54" name="AutoShape 59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AutoShape 60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AutoShape 61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AutoShape 62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1176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2" name="Text Box 63"/>
          <p:cNvSpPr txBox="1">
            <a:spLocks noChangeArrowheads="1"/>
          </p:cNvSpPr>
          <p:nvPr/>
        </p:nvSpPr>
        <p:spPr bwMode="gray">
          <a:xfrm>
            <a:off x="2003425" y="3188548"/>
            <a:ext cx="1077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</a:rPr>
              <a:t>时间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63" name="Text Box 64"/>
          <p:cNvSpPr txBox="1">
            <a:spLocks noChangeArrowheads="1"/>
          </p:cNvSpPr>
          <p:nvPr/>
        </p:nvSpPr>
        <p:spPr bwMode="gray">
          <a:xfrm>
            <a:off x="3813175" y="2720782"/>
            <a:ext cx="1077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</a:rPr>
              <a:t>中文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64" name="Text Box 65"/>
          <p:cNvSpPr txBox="1">
            <a:spLocks noChangeArrowheads="1"/>
          </p:cNvSpPr>
          <p:nvPr/>
        </p:nvSpPr>
        <p:spPr bwMode="gray">
          <a:xfrm>
            <a:off x="5749925" y="2187382"/>
            <a:ext cx="1077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</a:rPr>
              <a:t>网络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65" name="Text Box 66"/>
          <p:cNvSpPr txBox="1">
            <a:spLocks noChangeArrowheads="1"/>
          </p:cNvSpPr>
          <p:nvPr/>
        </p:nvSpPr>
        <p:spPr bwMode="black">
          <a:xfrm>
            <a:off x="2127250" y="4652769"/>
            <a:ext cx="1847850" cy="11524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dirty="0"/>
              <a:t> </a:t>
            </a:r>
            <a:r>
              <a:rPr lang="zh-CN" altLang="en-US" sz="1600" dirty="0" smtClean="0"/>
              <a:t>确认操作系统时间与标准时间是否一致</a:t>
            </a:r>
            <a:endParaRPr lang="en-US" altLang="zh-CN" sz="1600" dirty="0"/>
          </a:p>
        </p:txBody>
      </p:sp>
      <p:sp>
        <p:nvSpPr>
          <p:cNvPr id="66" name="Text Box 67"/>
          <p:cNvSpPr txBox="1">
            <a:spLocks noChangeArrowheads="1"/>
          </p:cNvSpPr>
          <p:nvPr/>
        </p:nvSpPr>
        <p:spPr bwMode="black">
          <a:xfrm>
            <a:off x="3868738" y="4119369"/>
            <a:ext cx="1847850" cy="783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dirty="0"/>
              <a:t> </a:t>
            </a:r>
            <a:r>
              <a:rPr lang="zh-CN" altLang="en-US" sz="1600" dirty="0" smtClean="0"/>
              <a:t>客户端程序是否放置在中文目录</a:t>
            </a:r>
            <a:endParaRPr lang="en-US" altLang="zh-CN" sz="1600" dirty="0"/>
          </a:p>
        </p:txBody>
      </p:sp>
      <p:sp>
        <p:nvSpPr>
          <p:cNvPr id="67" name="Rectangle 68"/>
          <p:cNvSpPr>
            <a:spLocks noChangeArrowheads="1"/>
          </p:cNvSpPr>
          <p:nvPr/>
        </p:nvSpPr>
        <p:spPr bwMode="gray">
          <a:xfrm>
            <a:off x="5776913" y="3768532"/>
            <a:ext cx="1782762" cy="11276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dirty="0" smtClean="0"/>
              <a:t>确认</a:t>
            </a:r>
            <a:r>
              <a:rPr lang="en-US" altLang="zh-CN" sz="1400" dirty="0"/>
              <a:t>P2P</a:t>
            </a:r>
            <a:r>
              <a:rPr lang="zh-CN" altLang="en-US" sz="1400" dirty="0" smtClean="0"/>
              <a:t>协议支持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dirty="0" smtClean="0"/>
              <a:t>开通</a:t>
            </a:r>
            <a:r>
              <a:rPr lang="en-US" altLang="zh-CN" sz="1400" dirty="0"/>
              <a:t>8161</a:t>
            </a:r>
            <a:r>
              <a:rPr lang="zh-CN" altLang="en-US" sz="1400" dirty="0"/>
              <a:t>和</a:t>
            </a:r>
            <a:r>
              <a:rPr lang="en-US" altLang="zh-CN" sz="1400" dirty="0"/>
              <a:t>61616</a:t>
            </a:r>
            <a:r>
              <a:rPr lang="zh-CN" altLang="en-US" sz="1400" dirty="0"/>
              <a:t>端口，双向</a:t>
            </a:r>
            <a:r>
              <a:rPr lang="zh-CN" altLang="en-US" sz="1400" dirty="0" smtClean="0"/>
              <a:t>开通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4151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38400" y="4267200"/>
            <a:ext cx="472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2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>
                <a:solidFill>
                  <a:schemeClr val="bg1"/>
                </a:solidFill>
              </a:rPr>
              <a:t>WWW.CONAC.CN</a:t>
            </a:r>
          </a:p>
        </p:txBody>
      </p:sp>
      <p:sp>
        <p:nvSpPr>
          <p:cNvPr id="88068" name="WordArt 4"/>
          <p:cNvSpPr>
            <a:spLocks noChangeArrowheads="1" noChangeShapeType="1" noTextEdit="1"/>
          </p:cNvSpPr>
          <p:nvPr/>
        </p:nvSpPr>
        <p:spPr bwMode="gray">
          <a:xfrm>
            <a:off x="2051050" y="2997200"/>
            <a:ext cx="5041900" cy="647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ea typeface="+mn-ea"/>
                <a:cs typeface="Arial"/>
              </a:rPr>
              <a:t>欢迎各位领导</a:t>
            </a:r>
            <a:r>
              <a:rPr lang="zh-CN" altLang="en-US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ea typeface="+mn-ea"/>
                <a:cs typeface="Arial"/>
              </a:rPr>
              <a:t>批评指正</a:t>
            </a:r>
            <a:r>
              <a:rPr lang="en-US" altLang="zh-CN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hlink"/>
                    </a:gs>
                  </a:gsLst>
                  <a:lin ang="0" scaled="1"/>
                </a:gradFill>
                <a:effectLst>
                  <a:outerShdw dist="63500" dir="2212194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ea typeface="+mn-ea"/>
                <a:cs typeface="Arial"/>
              </a:rPr>
              <a:t> !</a:t>
            </a:r>
            <a:endParaRPr lang="zh-CN" altLang="en-US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hlink"/>
                  </a:gs>
                </a:gsLst>
                <a:lin ang="0" scaled="1"/>
              </a:gradFill>
              <a:effectLst>
                <a:outerShdw dist="63500" dir="2212194" algn="ctr" rotWithShape="0">
                  <a:srgbClr val="868686">
                    <a:alpha val="50000"/>
                  </a:srgbClr>
                </a:outerShdw>
              </a:effectLst>
              <a:latin typeface="Arial"/>
              <a:ea typeface="+mn-ea"/>
              <a:cs typeface="Arial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5661868"/>
            <a:ext cx="10588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42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失信人拦截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464" y="1340768"/>
            <a:ext cx="693892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4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ea typeface="宋体" pitchFamily="2" charset="-122"/>
              </a:rPr>
              <a:t>失信人拦截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gray">
          <a:xfrm>
            <a:off x="2819400" y="2811463"/>
            <a:ext cx="3505200" cy="3505200"/>
          </a:xfrm>
          <a:prstGeom prst="ellipse">
            <a:avLst/>
          </a:prstGeom>
          <a:noFill/>
          <a:ln w="25400" cap="rnd" algn="ctr">
            <a:solidFill>
              <a:srgbClr val="4EA7EA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Oval 4"/>
          <p:cNvSpPr>
            <a:spLocks noChangeArrowheads="1"/>
          </p:cNvSpPr>
          <p:nvPr/>
        </p:nvSpPr>
        <p:spPr bwMode="gray">
          <a:xfrm>
            <a:off x="3581400" y="1592263"/>
            <a:ext cx="1981200" cy="1981200"/>
          </a:xfrm>
          <a:prstGeom prst="ellipse">
            <a:avLst/>
          </a:prstGeom>
          <a:gradFill rotWithShape="1">
            <a:gsLst>
              <a:gs pos="0">
                <a:srgbClr val="4EA7EA"/>
              </a:gs>
              <a:gs pos="100000">
                <a:srgbClr val="4EA7EA">
                  <a:gamma/>
                  <a:shade val="60784"/>
                  <a:invGamma/>
                  <a:alpha val="0"/>
                </a:srgbClr>
              </a:gs>
            </a:gsLst>
            <a:lin ang="5400000" scaled="1"/>
          </a:gradFill>
          <a:ln w="25400" algn="ctr">
            <a:solidFill>
              <a:srgbClr val="4EA7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</a:rPr>
              <a:t>设立登记</a:t>
            </a:r>
            <a:endParaRPr kumimoji="0" lang="en-US" altLang="ko-K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21" name="Oval 5"/>
          <p:cNvSpPr>
            <a:spLocks noChangeArrowheads="1"/>
          </p:cNvSpPr>
          <p:nvPr/>
        </p:nvSpPr>
        <p:spPr bwMode="gray">
          <a:xfrm>
            <a:off x="1676400" y="4106863"/>
            <a:ext cx="1981200" cy="1981200"/>
          </a:xfrm>
          <a:prstGeom prst="ellipse">
            <a:avLst/>
          </a:prstGeom>
          <a:gradFill rotWithShape="1">
            <a:gsLst>
              <a:gs pos="0">
                <a:srgbClr val="4EA7EA"/>
              </a:gs>
              <a:gs pos="100000">
                <a:srgbClr val="4EA7EA">
                  <a:gamma/>
                  <a:shade val="60784"/>
                  <a:invGamma/>
                  <a:alpha val="0"/>
                </a:srgbClr>
              </a:gs>
            </a:gsLst>
            <a:lin ang="5400000" scaled="1"/>
          </a:gradFill>
          <a:ln w="25400" algn="ctr">
            <a:solidFill>
              <a:srgbClr val="4EA7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</a:rPr>
              <a:t>重新申领证书</a:t>
            </a:r>
            <a:endParaRPr kumimoji="0" lang="en-US" altLang="ko-K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22" name="Oval 6"/>
          <p:cNvSpPr>
            <a:spLocks noChangeArrowheads="1"/>
          </p:cNvSpPr>
          <p:nvPr/>
        </p:nvSpPr>
        <p:spPr bwMode="gray">
          <a:xfrm>
            <a:off x="5562600" y="4183063"/>
            <a:ext cx="1981200" cy="1981200"/>
          </a:xfrm>
          <a:prstGeom prst="ellipse">
            <a:avLst/>
          </a:prstGeom>
          <a:gradFill rotWithShape="1">
            <a:gsLst>
              <a:gs pos="0">
                <a:srgbClr val="4EA7EA"/>
              </a:gs>
              <a:gs pos="100000">
                <a:srgbClr val="4EA7EA">
                  <a:gamma/>
                  <a:shade val="60784"/>
                  <a:invGamma/>
                  <a:alpha val="0"/>
                </a:srgbClr>
              </a:gs>
            </a:gsLst>
            <a:lin ang="5400000" scaled="1"/>
          </a:gradFill>
          <a:ln w="25400" algn="ctr">
            <a:solidFill>
              <a:srgbClr val="4EA7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</a:rPr>
              <a:t>变更登记</a:t>
            </a:r>
            <a:endParaRPr kumimoji="0" lang="en-US" altLang="ko-KR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pic>
        <p:nvPicPr>
          <p:cNvPr id="23" name="Picture 7" descr="leave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gray">
          <a:xfrm rot="19237344">
            <a:off x="5759450" y="3205163"/>
            <a:ext cx="4032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leave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gray">
          <a:xfrm>
            <a:off x="4264025" y="6084888"/>
            <a:ext cx="6127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9" descr="leave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gray">
          <a:xfrm rot="2343188">
            <a:off x="2998788" y="3240088"/>
            <a:ext cx="403225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782361" y="3916339"/>
            <a:ext cx="1579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</a:rPr>
              <a:t>录 入  材 料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r>
              <a:rPr lang="zh-CN" altLang="en-US" b="1" dirty="0" smtClean="0">
                <a:latin typeface="宋体" panose="02010600030101010101" pitchFamily="2" charset="-122"/>
              </a:rPr>
              <a:t>申报材料受理</a:t>
            </a:r>
          </a:p>
        </p:txBody>
      </p:sp>
    </p:spTree>
    <p:extLst>
      <p:ext uri="{BB962C8B-B14F-4D97-AF65-F5344CB8AC3E}">
        <p14:creationId xmlns:p14="http://schemas.microsoft.com/office/powerpoint/2010/main" val="40890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dirty="0"/>
              <a:t>不一致列表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www.conac.cn</a:t>
            </a:r>
            <a:endParaRPr lang="en-US" altLang="zh-CN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608516" cy="4566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55576" y="5934670"/>
            <a:ext cx="7608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“法定代表人身份信息检查不一致列表”界面增加“导出为</a:t>
            </a:r>
            <a:r>
              <a:rPr lang="en-US" altLang="zh-CN" dirty="0"/>
              <a:t>Excel</a:t>
            </a:r>
            <a:r>
              <a:rPr lang="zh-CN" altLang="zh-CN" dirty="0"/>
              <a:t>”的功能，便于查阅和信息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383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c026l">
  <a:themeElements>
    <a:clrScheme name="sample 3">
      <a:dk1>
        <a:srgbClr val="1D528D"/>
      </a:dk1>
      <a:lt1>
        <a:srgbClr val="FFFFFF"/>
      </a:lt1>
      <a:dk2>
        <a:srgbClr val="000000"/>
      </a:dk2>
      <a:lt2>
        <a:srgbClr val="C0C0C0"/>
      </a:lt2>
      <a:accent1>
        <a:srgbClr val="72B143"/>
      </a:accent1>
      <a:accent2>
        <a:srgbClr val="0099CC"/>
      </a:accent2>
      <a:accent3>
        <a:srgbClr val="FFFFFF"/>
      </a:accent3>
      <a:accent4>
        <a:srgbClr val="174578"/>
      </a:accent4>
      <a:accent5>
        <a:srgbClr val="BCD5B0"/>
      </a:accent5>
      <a:accent6>
        <a:srgbClr val="008AB9"/>
      </a:accent6>
      <a:hlink>
        <a:srgbClr val="6699FF"/>
      </a:hlink>
      <a:folHlink>
        <a:srgbClr val="AC7AD2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algn="ctr">
          <a:solidFill>
            <a:schemeClr val="tx2"/>
          </a:solidFill>
          <a:round/>
          <a:headEnd/>
          <a:tailEnd/>
        </a:ln>
      </a:spPr>
      <a:bodyPr wrap="none" anchor="ctr"/>
      <a:lstStyle>
        <a:defPPr algn="ctr" eaLnBrk="0" hangingPunct="0">
          <a:defRPr b="1" dirty="0" smtClean="0">
            <a:solidFill>
              <a:srgbClr val="003366"/>
            </a:solidFill>
            <a:latin typeface="宋体" panose="02010600030101010101" pitchFamily="2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b="1" dirty="0" smtClean="0">
            <a:latin typeface="宋体" panose="02010600030101010101" pitchFamily="2" charset="-122"/>
          </a:defRPr>
        </a:defPPr>
      </a:lstStyle>
    </a:txDef>
  </a:objectDefaults>
  <a:extraClrSchemeLst>
    <a:extraClrScheme>
      <a:clrScheme name="sample 1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3F97D3"/>
        </a:accent1>
        <a:accent2>
          <a:srgbClr val="75AD94"/>
        </a:accent2>
        <a:accent3>
          <a:srgbClr val="FFFFFF"/>
        </a:accent3>
        <a:accent4>
          <a:srgbClr val="565682"/>
        </a:accent4>
        <a:accent5>
          <a:srgbClr val="AFC9E6"/>
        </a:accent5>
        <a:accent6>
          <a:srgbClr val="699C86"/>
        </a:accent6>
        <a:hlink>
          <a:srgbClr val="BAA2C8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3E2787"/>
        </a:dk1>
        <a:lt1>
          <a:srgbClr val="FFFFFF"/>
        </a:lt1>
        <a:dk2>
          <a:srgbClr val="000000"/>
        </a:dk2>
        <a:lt2>
          <a:srgbClr val="C0C0C0"/>
        </a:lt2>
        <a:accent1>
          <a:srgbClr val="445DC6"/>
        </a:accent1>
        <a:accent2>
          <a:srgbClr val="6699FF"/>
        </a:accent2>
        <a:accent3>
          <a:srgbClr val="FFFFFF"/>
        </a:accent3>
        <a:accent4>
          <a:srgbClr val="342072"/>
        </a:accent4>
        <a:accent5>
          <a:srgbClr val="B0B6DF"/>
        </a:accent5>
        <a:accent6>
          <a:srgbClr val="5C8AE7"/>
        </a:accent6>
        <a:hlink>
          <a:srgbClr val="69BD97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72B143"/>
        </a:accent1>
        <a:accent2>
          <a:srgbClr val="0099CC"/>
        </a:accent2>
        <a:accent3>
          <a:srgbClr val="FFFFFF"/>
        </a:accent3>
        <a:accent4>
          <a:srgbClr val="174578"/>
        </a:accent4>
        <a:accent5>
          <a:srgbClr val="BCD5B0"/>
        </a:accent5>
        <a:accent6>
          <a:srgbClr val="008AB9"/>
        </a:accent6>
        <a:hlink>
          <a:srgbClr val="6699FF"/>
        </a:hlink>
        <a:folHlink>
          <a:srgbClr val="AC7AD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10121</TotalTime>
  <Words>1935</Words>
  <Application>Microsoft Office PowerPoint</Application>
  <PresentationFormat>全屏显示(4:3)</PresentationFormat>
  <Paragraphs>515</Paragraphs>
  <Slides>62</Slides>
  <Notes>36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4" baseType="lpstr">
      <vt:lpstr>cdb2004c026l</vt:lpstr>
      <vt:lpstr>Image</vt:lpstr>
      <vt:lpstr>中央编办网上赋码和事业单位网上登记管理系统</vt:lpstr>
      <vt:lpstr>目录</vt:lpstr>
      <vt:lpstr>本章概述</vt:lpstr>
      <vt:lpstr>失信检查</vt:lpstr>
      <vt:lpstr>失信信息一览</vt:lpstr>
      <vt:lpstr>失信信息查看</vt:lpstr>
      <vt:lpstr>失信人拦截</vt:lpstr>
      <vt:lpstr>失信人拦截</vt:lpstr>
      <vt:lpstr>不一致列表</vt:lpstr>
      <vt:lpstr>监督预警</vt:lpstr>
      <vt:lpstr>举办单位树性能优化</vt:lpstr>
      <vt:lpstr>多事项变更</vt:lpstr>
      <vt:lpstr>光盘密码管理</vt:lpstr>
      <vt:lpstr>光盘或图片解绑</vt:lpstr>
      <vt:lpstr>目录</vt:lpstr>
      <vt:lpstr>本章概述</vt:lpstr>
      <vt:lpstr>关键字检查</vt:lpstr>
      <vt:lpstr>增加统计时间</vt:lpstr>
      <vt:lpstr>垂管数据</vt:lpstr>
      <vt:lpstr>目录</vt:lpstr>
      <vt:lpstr>本章概述</vt:lpstr>
      <vt:lpstr>统一显示</vt:lpstr>
      <vt:lpstr>状态信息</vt:lpstr>
      <vt:lpstr>事业单位法人登记汇总表</vt:lpstr>
      <vt:lpstr>附件限制</vt:lpstr>
      <vt:lpstr>失信人信息查询</vt:lpstr>
      <vt:lpstr>增加字数</vt:lpstr>
      <vt:lpstr>附件名称</vt:lpstr>
      <vt:lpstr>目录</vt:lpstr>
      <vt:lpstr>本章概述</vt:lpstr>
      <vt:lpstr>验证码</vt:lpstr>
      <vt:lpstr>忘记密码</vt:lpstr>
      <vt:lpstr>密码重置</vt:lpstr>
      <vt:lpstr>选择登记管理机关</vt:lpstr>
      <vt:lpstr>用户信息混乱</vt:lpstr>
      <vt:lpstr>目录</vt:lpstr>
      <vt:lpstr>本章概述</vt:lpstr>
      <vt:lpstr>公告自动公示</vt:lpstr>
      <vt:lpstr>年度报告公示</vt:lpstr>
      <vt:lpstr>事业单位数量统计</vt:lpstr>
      <vt:lpstr>党群机关数量统计</vt:lpstr>
      <vt:lpstr>党群机关数量统计</vt:lpstr>
      <vt:lpstr>目录</vt:lpstr>
      <vt:lpstr>接口数据</vt:lpstr>
      <vt:lpstr>安全保障</vt:lpstr>
      <vt:lpstr>申请开通</vt:lpstr>
      <vt:lpstr>注意事项</vt:lpstr>
      <vt:lpstr>目录</vt:lpstr>
      <vt:lpstr>优点</vt:lpstr>
      <vt:lpstr>优点</vt:lpstr>
      <vt:lpstr>时间点</vt:lpstr>
      <vt:lpstr>需要处理的问题</vt:lpstr>
      <vt:lpstr>试点省历史数据</vt:lpstr>
      <vt:lpstr>重复用户</vt:lpstr>
      <vt:lpstr>事业单位名称重复</vt:lpstr>
      <vt:lpstr>光盘密码重复</vt:lpstr>
      <vt:lpstr>重复数据</vt:lpstr>
      <vt:lpstr>感谢</vt:lpstr>
      <vt:lpstr>目录</vt:lpstr>
      <vt:lpstr>技术支持</vt:lpstr>
      <vt:lpstr>客户端不能登录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CONAC</dc:title>
  <dc:creator>lhy</dc:creator>
  <cp:lastModifiedBy>王春海</cp:lastModifiedBy>
  <cp:revision>800</cp:revision>
  <dcterms:created xsi:type="dcterms:W3CDTF">2012-05-07T02:37:36Z</dcterms:created>
  <dcterms:modified xsi:type="dcterms:W3CDTF">2017-11-20T00:43:53Z</dcterms:modified>
</cp:coreProperties>
</file>